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1" r:id="rId6"/>
    <p:sldId id="262" r:id="rId7"/>
    <p:sldId id="260" r:id="rId8"/>
  </p:sldIdLst>
  <p:sldSz cx="7315200" cy="5486400" type="B5JIS"/>
  <p:notesSz cx="6858000" cy="9144000"/>
  <p:defaultTextStyle>
    <a:defPPr>
      <a:defRPr lang="en-US"/>
    </a:defPPr>
    <a:lvl1pPr marL="0" algn="l" defTabSz="73147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65736" algn="l" defTabSz="73147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731472" algn="l" defTabSz="73147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97208" algn="l" defTabSz="73147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462944" algn="l" defTabSz="73147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828680" algn="l" defTabSz="73147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194415" algn="l" defTabSz="73147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560152" algn="l" defTabSz="73147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925888" algn="l" defTabSz="73147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276" autoAdjust="0"/>
    <p:restoredTop sz="94667" autoAdjust="0"/>
  </p:normalViewPr>
  <p:slideViewPr>
    <p:cSldViewPr>
      <p:cViewPr varScale="1">
        <p:scale>
          <a:sx n="93" d="100"/>
          <a:sy n="93" d="100"/>
        </p:scale>
        <p:origin x="-1050" y="-102"/>
      </p:cViewPr>
      <p:guideLst>
        <p:guide orient="horz" pos="1728"/>
        <p:guide pos="230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B1E3C2-B138-4B12-B568-755128EB4889}" type="datetimeFigureOut">
              <a:rPr lang="en-US" smtClean="0"/>
              <a:pPr/>
              <a:t>9/8/2008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ADC1E9-F2CA-4F5B-89DD-D75BC84125F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731472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365736" algn="l" defTabSz="731472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731472" algn="l" defTabSz="731472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1097208" algn="l" defTabSz="731472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462944" algn="l" defTabSz="731472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828680" algn="l" defTabSz="731472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194415" algn="l" defTabSz="731472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560152" algn="l" defTabSz="731472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2925888" algn="l" defTabSz="731472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ADC1E9-F2CA-4F5B-89DD-D75BC84125F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ADC1E9-F2CA-4F5B-89DD-D75BC84125FF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ADC1E9-F2CA-4F5B-89DD-D75BC84125FF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ADC1E9-F2CA-4F5B-89DD-D75BC84125FF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ADC1E9-F2CA-4F5B-89DD-D75BC84125FF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ADC1E9-F2CA-4F5B-89DD-D75BC84125FF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ADC1E9-F2CA-4F5B-89DD-D75BC84125FF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7315200" cy="5486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9" name="Picture 5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4953000"/>
            <a:ext cx="7315200" cy="1280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0" name="Picture 6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0" y="152400"/>
            <a:ext cx="7315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7" name="TextBox 16"/>
          <p:cNvSpPr txBox="1"/>
          <p:nvPr userDrawn="1"/>
        </p:nvSpPr>
        <p:spPr>
          <a:xfrm>
            <a:off x="46759" y="5130998"/>
            <a:ext cx="2057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Mechanics - 1</a:t>
            </a:r>
            <a:endParaRPr lang="en-US" dirty="0"/>
          </a:p>
        </p:txBody>
      </p:sp>
      <p:sp>
        <p:nvSpPr>
          <p:cNvPr id="18" name="TextBox 17"/>
          <p:cNvSpPr txBox="1"/>
          <p:nvPr userDrawn="1"/>
        </p:nvSpPr>
        <p:spPr>
          <a:xfrm>
            <a:off x="5029200" y="235148"/>
            <a:ext cx="2057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Physics</a:t>
            </a:r>
            <a:endParaRPr lang="en-US" dirty="0"/>
          </a:p>
        </p:txBody>
      </p:sp>
      <p:sp>
        <p:nvSpPr>
          <p:cNvPr id="19" name="TextBox 18"/>
          <p:cNvSpPr txBox="1"/>
          <p:nvPr userDrawn="1"/>
        </p:nvSpPr>
        <p:spPr>
          <a:xfrm>
            <a:off x="0" y="235148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12</a:t>
            </a:r>
            <a:endParaRPr lang="en-US" dirty="0"/>
          </a:p>
        </p:txBody>
      </p:sp>
      <p:sp>
        <p:nvSpPr>
          <p:cNvPr id="20" name="TextBox 19"/>
          <p:cNvSpPr txBox="1"/>
          <p:nvPr userDrawn="1"/>
        </p:nvSpPr>
        <p:spPr>
          <a:xfrm>
            <a:off x="4343400" y="5126668"/>
            <a:ext cx="28990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smtClean="0"/>
              <a:t>Vector</a:t>
            </a:r>
            <a:r>
              <a:rPr lang="en-GB" baseline="0" dirty="0" smtClean="0"/>
              <a:t> &amp; scalar measures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219710"/>
            <a:ext cx="6583680" cy="9144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1280161"/>
            <a:ext cx="6583680" cy="362077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65760" y="5085080"/>
            <a:ext cx="1706880" cy="292100"/>
          </a:xfrm>
          <a:prstGeom prst="rect">
            <a:avLst/>
          </a:prstGeom>
        </p:spPr>
        <p:txBody>
          <a:bodyPr/>
          <a:lstStyle/>
          <a:p>
            <a:fld id="{41CE6008-03F5-4D4F-90BD-1620921369B9}" type="datetimeFigureOut">
              <a:rPr lang="en-US" smtClean="0"/>
              <a:pPr/>
              <a:t>9/8/2008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99360" y="5085080"/>
            <a:ext cx="2316480" cy="2921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242560" y="5085080"/>
            <a:ext cx="1706880" cy="292100"/>
          </a:xfrm>
          <a:prstGeom prst="rect">
            <a:avLst/>
          </a:prstGeom>
        </p:spPr>
        <p:txBody>
          <a:bodyPr/>
          <a:lstStyle/>
          <a:p>
            <a:fld id="{BD2543CF-669A-4358-904D-FA3F5E3F2A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219712"/>
            <a:ext cx="1645920" cy="4681220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219712"/>
            <a:ext cx="4815840" cy="468122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65760" y="5085080"/>
            <a:ext cx="1706880" cy="292100"/>
          </a:xfrm>
          <a:prstGeom prst="rect">
            <a:avLst/>
          </a:prstGeom>
        </p:spPr>
        <p:txBody>
          <a:bodyPr/>
          <a:lstStyle/>
          <a:p>
            <a:fld id="{41CE6008-03F5-4D4F-90BD-1620921369B9}" type="datetimeFigureOut">
              <a:rPr lang="en-US" smtClean="0"/>
              <a:pPr/>
              <a:t>9/8/2008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99360" y="5085080"/>
            <a:ext cx="2316480" cy="2921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242560" y="5085080"/>
            <a:ext cx="1706880" cy="292100"/>
          </a:xfrm>
          <a:prstGeom prst="rect">
            <a:avLst/>
          </a:prstGeom>
        </p:spPr>
        <p:txBody>
          <a:bodyPr/>
          <a:lstStyle/>
          <a:p>
            <a:fld id="{BD2543CF-669A-4358-904D-FA3F5E3F2A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219710"/>
            <a:ext cx="6583680" cy="9144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1280161"/>
            <a:ext cx="6583680" cy="362077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65760" y="5085080"/>
            <a:ext cx="1706880" cy="292100"/>
          </a:xfrm>
          <a:prstGeom prst="rect">
            <a:avLst/>
          </a:prstGeom>
        </p:spPr>
        <p:txBody>
          <a:bodyPr/>
          <a:lstStyle/>
          <a:p>
            <a:fld id="{41CE6008-03F5-4D4F-90BD-1620921369B9}" type="datetimeFigureOut">
              <a:rPr lang="en-US" smtClean="0"/>
              <a:pPr/>
              <a:t>9/8/2008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99360" y="5085080"/>
            <a:ext cx="2316480" cy="2921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242560" y="5085080"/>
            <a:ext cx="1706880" cy="292100"/>
          </a:xfrm>
          <a:prstGeom prst="rect">
            <a:avLst/>
          </a:prstGeom>
        </p:spPr>
        <p:txBody>
          <a:bodyPr/>
          <a:lstStyle/>
          <a:p>
            <a:fld id="{BD2543CF-669A-4358-904D-FA3F5E3F2A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3525520"/>
            <a:ext cx="6217920" cy="1089660"/>
          </a:xfrm>
          <a:prstGeom prst="rect">
            <a:avLst/>
          </a:prstGeo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2325371"/>
            <a:ext cx="6217920" cy="120015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6573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73147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09720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462944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82868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194415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56015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92588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65760" y="5085080"/>
            <a:ext cx="1706880" cy="292100"/>
          </a:xfrm>
          <a:prstGeom prst="rect">
            <a:avLst/>
          </a:prstGeom>
        </p:spPr>
        <p:txBody>
          <a:bodyPr/>
          <a:lstStyle/>
          <a:p>
            <a:fld id="{41CE6008-03F5-4D4F-90BD-1620921369B9}" type="datetimeFigureOut">
              <a:rPr lang="en-US" smtClean="0"/>
              <a:pPr/>
              <a:t>9/8/2008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99360" y="5085080"/>
            <a:ext cx="2316480" cy="2921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242560" y="5085080"/>
            <a:ext cx="1706880" cy="292100"/>
          </a:xfrm>
          <a:prstGeom prst="rect">
            <a:avLst/>
          </a:prstGeom>
        </p:spPr>
        <p:txBody>
          <a:bodyPr/>
          <a:lstStyle/>
          <a:p>
            <a:fld id="{BD2543CF-669A-4358-904D-FA3F5E3F2A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219710"/>
            <a:ext cx="6583680" cy="9144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1280161"/>
            <a:ext cx="3230880" cy="3620770"/>
          </a:xfrm>
          <a:prstGeom prst="rect">
            <a:avLst/>
          </a:prstGeo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1280161"/>
            <a:ext cx="3230880" cy="3620770"/>
          </a:xfrm>
          <a:prstGeom prst="rect">
            <a:avLst/>
          </a:prstGeo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65760" y="5085080"/>
            <a:ext cx="1706880" cy="292100"/>
          </a:xfrm>
          <a:prstGeom prst="rect">
            <a:avLst/>
          </a:prstGeom>
        </p:spPr>
        <p:txBody>
          <a:bodyPr/>
          <a:lstStyle/>
          <a:p>
            <a:fld id="{41CE6008-03F5-4D4F-90BD-1620921369B9}" type="datetimeFigureOut">
              <a:rPr lang="en-US" smtClean="0"/>
              <a:pPr/>
              <a:t>9/8/2008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499360" y="5085080"/>
            <a:ext cx="2316480" cy="2921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242560" y="5085080"/>
            <a:ext cx="1706880" cy="292100"/>
          </a:xfrm>
          <a:prstGeom prst="rect">
            <a:avLst/>
          </a:prstGeom>
        </p:spPr>
        <p:txBody>
          <a:bodyPr/>
          <a:lstStyle/>
          <a:p>
            <a:fld id="{BD2543CF-669A-4358-904D-FA3F5E3F2A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219710"/>
            <a:ext cx="6583680" cy="9144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28090"/>
            <a:ext cx="3232150" cy="51181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900" b="1"/>
            </a:lvl1pPr>
            <a:lvl2pPr marL="365736" indent="0">
              <a:buNone/>
              <a:defRPr sz="1600" b="1"/>
            </a:lvl2pPr>
            <a:lvl3pPr marL="731472" indent="0">
              <a:buNone/>
              <a:defRPr sz="1400" b="1"/>
            </a:lvl3pPr>
            <a:lvl4pPr marL="1097208" indent="0">
              <a:buNone/>
              <a:defRPr sz="1300" b="1"/>
            </a:lvl4pPr>
            <a:lvl5pPr marL="1462944" indent="0">
              <a:buNone/>
              <a:defRPr sz="1300" b="1"/>
            </a:lvl5pPr>
            <a:lvl6pPr marL="1828680" indent="0">
              <a:buNone/>
              <a:defRPr sz="1300" b="1"/>
            </a:lvl6pPr>
            <a:lvl7pPr marL="2194415" indent="0">
              <a:buNone/>
              <a:defRPr sz="1300" b="1"/>
            </a:lvl7pPr>
            <a:lvl8pPr marL="2560152" indent="0">
              <a:buNone/>
              <a:defRPr sz="1300" b="1"/>
            </a:lvl8pPr>
            <a:lvl9pPr marL="2925888" indent="0">
              <a:buNone/>
              <a:defRPr sz="1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1739900"/>
            <a:ext cx="3232150" cy="3161030"/>
          </a:xfrm>
          <a:prstGeom prst="rect">
            <a:avLst/>
          </a:prstGeo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0" y="1228090"/>
            <a:ext cx="3233420" cy="51181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900" b="1"/>
            </a:lvl1pPr>
            <a:lvl2pPr marL="365736" indent="0">
              <a:buNone/>
              <a:defRPr sz="1600" b="1"/>
            </a:lvl2pPr>
            <a:lvl3pPr marL="731472" indent="0">
              <a:buNone/>
              <a:defRPr sz="1400" b="1"/>
            </a:lvl3pPr>
            <a:lvl4pPr marL="1097208" indent="0">
              <a:buNone/>
              <a:defRPr sz="1300" b="1"/>
            </a:lvl4pPr>
            <a:lvl5pPr marL="1462944" indent="0">
              <a:buNone/>
              <a:defRPr sz="1300" b="1"/>
            </a:lvl5pPr>
            <a:lvl6pPr marL="1828680" indent="0">
              <a:buNone/>
              <a:defRPr sz="1300" b="1"/>
            </a:lvl6pPr>
            <a:lvl7pPr marL="2194415" indent="0">
              <a:buNone/>
              <a:defRPr sz="1300" b="1"/>
            </a:lvl7pPr>
            <a:lvl8pPr marL="2560152" indent="0">
              <a:buNone/>
              <a:defRPr sz="1300" b="1"/>
            </a:lvl8pPr>
            <a:lvl9pPr marL="2925888" indent="0">
              <a:buNone/>
              <a:defRPr sz="1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1739900"/>
            <a:ext cx="3233420" cy="3161030"/>
          </a:xfrm>
          <a:prstGeom prst="rect">
            <a:avLst/>
          </a:prstGeo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65760" y="5085080"/>
            <a:ext cx="1706880" cy="292100"/>
          </a:xfrm>
          <a:prstGeom prst="rect">
            <a:avLst/>
          </a:prstGeom>
        </p:spPr>
        <p:txBody>
          <a:bodyPr/>
          <a:lstStyle/>
          <a:p>
            <a:fld id="{41CE6008-03F5-4D4F-90BD-1620921369B9}" type="datetimeFigureOut">
              <a:rPr lang="en-US" smtClean="0"/>
              <a:pPr/>
              <a:t>9/8/2008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499360" y="5085080"/>
            <a:ext cx="2316480" cy="2921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5242560" y="5085080"/>
            <a:ext cx="1706880" cy="292100"/>
          </a:xfrm>
          <a:prstGeom prst="rect">
            <a:avLst/>
          </a:prstGeom>
        </p:spPr>
        <p:txBody>
          <a:bodyPr/>
          <a:lstStyle/>
          <a:p>
            <a:fld id="{BD2543CF-669A-4358-904D-FA3F5E3F2A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219710"/>
            <a:ext cx="6583680" cy="9144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65760" y="5085080"/>
            <a:ext cx="1706880" cy="292100"/>
          </a:xfrm>
          <a:prstGeom prst="rect">
            <a:avLst/>
          </a:prstGeom>
        </p:spPr>
        <p:txBody>
          <a:bodyPr/>
          <a:lstStyle/>
          <a:p>
            <a:fld id="{41CE6008-03F5-4D4F-90BD-1620921369B9}" type="datetimeFigureOut">
              <a:rPr lang="en-US" smtClean="0"/>
              <a:pPr/>
              <a:t>9/8/2008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499360" y="5085080"/>
            <a:ext cx="2316480" cy="2921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242560" y="5085080"/>
            <a:ext cx="1706880" cy="292100"/>
          </a:xfrm>
          <a:prstGeom prst="rect">
            <a:avLst/>
          </a:prstGeom>
        </p:spPr>
        <p:txBody>
          <a:bodyPr/>
          <a:lstStyle/>
          <a:p>
            <a:fld id="{BD2543CF-669A-4358-904D-FA3F5E3F2A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65760" y="5085080"/>
            <a:ext cx="1706880" cy="292100"/>
          </a:xfrm>
          <a:prstGeom prst="rect">
            <a:avLst/>
          </a:prstGeom>
        </p:spPr>
        <p:txBody>
          <a:bodyPr/>
          <a:lstStyle/>
          <a:p>
            <a:fld id="{41CE6008-03F5-4D4F-90BD-1620921369B9}" type="datetimeFigureOut">
              <a:rPr lang="en-US" smtClean="0"/>
              <a:pPr/>
              <a:t>9/8/2008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499360" y="5085080"/>
            <a:ext cx="2316480" cy="2921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5242560" y="5085080"/>
            <a:ext cx="1706880" cy="292100"/>
          </a:xfrm>
          <a:prstGeom prst="rect">
            <a:avLst/>
          </a:prstGeom>
        </p:spPr>
        <p:txBody>
          <a:bodyPr/>
          <a:lstStyle/>
          <a:p>
            <a:fld id="{BD2543CF-669A-4358-904D-FA3F5E3F2A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218440"/>
            <a:ext cx="2406650" cy="929640"/>
          </a:xfrm>
          <a:prstGeom prst="rect">
            <a:avLst/>
          </a:prstGeo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218441"/>
            <a:ext cx="4089400" cy="4682490"/>
          </a:xfrm>
          <a:prstGeom prst="rect">
            <a:avLst/>
          </a:prstGeo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148081"/>
            <a:ext cx="2406650" cy="37528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100"/>
            </a:lvl1pPr>
            <a:lvl2pPr marL="365736" indent="0">
              <a:buNone/>
              <a:defRPr sz="1000"/>
            </a:lvl2pPr>
            <a:lvl3pPr marL="731472" indent="0">
              <a:buNone/>
              <a:defRPr sz="800"/>
            </a:lvl3pPr>
            <a:lvl4pPr marL="1097208" indent="0">
              <a:buNone/>
              <a:defRPr sz="700"/>
            </a:lvl4pPr>
            <a:lvl5pPr marL="1462944" indent="0">
              <a:buNone/>
              <a:defRPr sz="700"/>
            </a:lvl5pPr>
            <a:lvl6pPr marL="1828680" indent="0">
              <a:buNone/>
              <a:defRPr sz="700"/>
            </a:lvl6pPr>
            <a:lvl7pPr marL="2194415" indent="0">
              <a:buNone/>
              <a:defRPr sz="700"/>
            </a:lvl7pPr>
            <a:lvl8pPr marL="2560152" indent="0">
              <a:buNone/>
              <a:defRPr sz="700"/>
            </a:lvl8pPr>
            <a:lvl9pPr marL="2925888" indent="0">
              <a:buNone/>
              <a:defRPr sz="7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65760" y="5085080"/>
            <a:ext cx="1706880" cy="292100"/>
          </a:xfrm>
          <a:prstGeom prst="rect">
            <a:avLst/>
          </a:prstGeom>
        </p:spPr>
        <p:txBody>
          <a:bodyPr/>
          <a:lstStyle/>
          <a:p>
            <a:fld id="{41CE6008-03F5-4D4F-90BD-1620921369B9}" type="datetimeFigureOut">
              <a:rPr lang="en-US" smtClean="0"/>
              <a:pPr/>
              <a:t>9/8/2008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499360" y="5085080"/>
            <a:ext cx="2316480" cy="2921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242560" y="5085080"/>
            <a:ext cx="1706880" cy="292100"/>
          </a:xfrm>
          <a:prstGeom prst="rect">
            <a:avLst/>
          </a:prstGeom>
        </p:spPr>
        <p:txBody>
          <a:bodyPr/>
          <a:lstStyle/>
          <a:p>
            <a:fld id="{BD2543CF-669A-4358-904D-FA3F5E3F2A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0" y="3840480"/>
            <a:ext cx="4389120" cy="453390"/>
          </a:xfrm>
          <a:prstGeom prst="rect">
            <a:avLst/>
          </a:prstGeo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0" y="490220"/>
            <a:ext cx="4389120" cy="32918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/>
            </a:lvl1pPr>
            <a:lvl2pPr marL="365736" indent="0">
              <a:buNone/>
              <a:defRPr sz="2200"/>
            </a:lvl2pPr>
            <a:lvl3pPr marL="731472" indent="0">
              <a:buNone/>
              <a:defRPr sz="1900"/>
            </a:lvl3pPr>
            <a:lvl4pPr marL="1097208" indent="0">
              <a:buNone/>
              <a:defRPr sz="1600"/>
            </a:lvl4pPr>
            <a:lvl5pPr marL="1462944" indent="0">
              <a:buNone/>
              <a:defRPr sz="1600"/>
            </a:lvl5pPr>
            <a:lvl6pPr marL="1828680" indent="0">
              <a:buNone/>
              <a:defRPr sz="1600"/>
            </a:lvl6pPr>
            <a:lvl7pPr marL="2194415" indent="0">
              <a:buNone/>
              <a:defRPr sz="1600"/>
            </a:lvl7pPr>
            <a:lvl8pPr marL="2560152" indent="0">
              <a:buNone/>
              <a:defRPr sz="1600"/>
            </a:lvl8pPr>
            <a:lvl9pPr marL="2925888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0" y="4293870"/>
            <a:ext cx="4389120" cy="64389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100"/>
            </a:lvl1pPr>
            <a:lvl2pPr marL="365736" indent="0">
              <a:buNone/>
              <a:defRPr sz="1000"/>
            </a:lvl2pPr>
            <a:lvl3pPr marL="731472" indent="0">
              <a:buNone/>
              <a:defRPr sz="800"/>
            </a:lvl3pPr>
            <a:lvl4pPr marL="1097208" indent="0">
              <a:buNone/>
              <a:defRPr sz="700"/>
            </a:lvl4pPr>
            <a:lvl5pPr marL="1462944" indent="0">
              <a:buNone/>
              <a:defRPr sz="700"/>
            </a:lvl5pPr>
            <a:lvl6pPr marL="1828680" indent="0">
              <a:buNone/>
              <a:defRPr sz="700"/>
            </a:lvl6pPr>
            <a:lvl7pPr marL="2194415" indent="0">
              <a:buNone/>
              <a:defRPr sz="700"/>
            </a:lvl7pPr>
            <a:lvl8pPr marL="2560152" indent="0">
              <a:buNone/>
              <a:defRPr sz="700"/>
            </a:lvl8pPr>
            <a:lvl9pPr marL="2925888" indent="0">
              <a:buNone/>
              <a:defRPr sz="7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65760" y="5085080"/>
            <a:ext cx="1706880" cy="292100"/>
          </a:xfrm>
          <a:prstGeom prst="rect">
            <a:avLst/>
          </a:prstGeom>
        </p:spPr>
        <p:txBody>
          <a:bodyPr/>
          <a:lstStyle/>
          <a:p>
            <a:fld id="{41CE6008-03F5-4D4F-90BD-1620921369B9}" type="datetimeFigureOut">
              <a:rPr lang="en-US" smtClean="0"/>
              <a:pPr/>
              <a:t>9/8/2008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499360" y="5085080"/>
            <a:ext cx="2316480" cy="2921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242560" y="5085080"/>
            <a:ext cx="1706880" cy="292100"/>
          </a:xfrm>
          <a:prstGeom prst="rect">
            <a:avLst/>
          </a:prstGeom>
        </p:spPr>
        <p:txBody>
          <a:bodyPr/>
          <a:lstStyle/>
          <a:p>
            <a:fld id="{BD2543CF-669A-4358-904D-FA3F5E3F2A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 userDrawn="1"/>
        </p:nvSpPr>
        <p:spPr>
          <a:xfrm>
            <a:off x="0" y="0"/>
            <a:ext cx="7315200" cy="5486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2" name="Picture 5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0" y="4953000"/>
            <a:ext cx="7315200" cy="1280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3" name="Picture 6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0" y="152400"/>
            <a:ext cx="7315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4" name="TextBox 23"/>
          <p:cNvSpPr txBox="1"/>
          <p:nvPr userDrawn="1"/>
        </p:nvSpPr>
        <p:spPr>
          <a:xfrm>
            <a:off x="46759" y="5130998"/>
            <a:ext cx="2057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Mechanics - 1</a:t>
            </a:r>
            <a:endParaRPr lang="en-US" dirty="0"/>
          </a:p>
        </p:txBody>
      </p:sp>
      <p:sp>
        <p:nvSpPr>
          <p:cNvPr id="25" name="TextBox 24"/>
          <p:cNvSpPr txBox="1"/>
          <p:nvPr userDrawn="1"/>
        </p:nvSpPr>
        <p:spPr>
          <a:xfrm>
            <a:off x="5029200" y="235148"/>
            <a:ext cx="2057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Physics</a:t>
            </a:r>
            <a:endParaRPr lang="en-US" dirty="0"/>
          </a:p>
        </p:txBody>
      </p:sp>
      <p:sp>
        <p:nvSpPr>
          <p:cNvPr id="26" name="TextBox 25"/>
          <p:cNvSpPr txBox="1"/>
          <p:nvPr userDrawn="1"/>
        </p:nvSpPr>
        <p:spPr>
          <a:xfrm>
            <a:off x="0" y="235148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12</a:t>
            </a:r>
            <a:endParaRPr lang="en-US" dirty="0"/>
          </a:p>
        </p:txBody>
      </p:sp>
      <p:sp>
        <p:nvSpPr>
          <p:cNvPr id="27" name="TextBox 26"/>
          <p:cNvSpPr txBox="1"/>
          <p:nvPr userDrawn="1"/>
        </p:nvSpPr>
        <p:spPr>
          <a:xfrm>
            <a:off x="4343400" y="5126668"/>
            <a:ext cx="28990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smtClean="0"/>
              <a:t>Vector</a:t>
            </a:r>
            <a:r>
              <a:rPr lang="en-GB" baseline="0" dirty="0" smtClean="0"/>
              <a:t> &amp; scalar measures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31472" rtl="0" eaLnBrk="1" latinLnBrk="0" hangingPunct="1">
        <a:spcBef>
          <a:spcPct val="0"/>
        </a:spcBef>
        <a:buNone/>
        <a:defRPr sz="3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02" indent="-274302" algn="l" defTabSz="731472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94321" indent="-228585" algn="l" defTabSz="731472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40" indent="-182868" algn="l" defTabSz="731472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076" indent="-182868" algn="l" defTabSz="731472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812" indent="-182868" algn="l" defTabSz="731472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548" indent="-182868" algn="l" defTabSz="731472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284" indent="-182868" algn="l" defTabSz="731472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019" indent="-182868" algn="l" defTabSz="731472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755" indent="-182868" algn="l" defTabSz="731472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47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65736" algn="l" defTabSz="73147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472" algn="l" defTabSz="73147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08" algn="l" defTabSz="73147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944" algn="l" defTabSz="73147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680" algn="l" defTabSz="73147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415" algn="l" defTabSz="73147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60152" algn="l" defTabSz="73147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25888" algn="l" defTabSz="73147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304800" y="838200"/>
            <a:ext cx="6858000" cy="52322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>
                <a:solidFill>
                  <a:srgbClr val="0070C0"/>
                </a:solidFill>
              </a:rPr>
              <a:t>Displacement, velocity &amp; acceleration.</a:t>
            </a:r>
            <a:endParaRPr lang="en-US" sz="2800" b="1" dirty="0">
              <a:solidFill>
                <a:srgbClr val="0070C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30787" y="1665744"/>
            <a:ext cx="6460613" cy="2862322"/>
          </a:xfrm>
          <a:prstGeom prst="rect">
            <a:avLst/>
          </a:prstGeom>
          <a:noFill/>
          <a:ln w="34925">
            <a:solidFill>
              <a:srgbClr val="FFFFFF"/>
            </a:solidFill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  <a:reflection blurRad="6350" stA="50000" endA="300" endPos="38500" dist="50800" dir="5400000" sy="-100000" algn="bl" rotWithShape="0"/>
          </a:effectLst>
          <a:scene3d>
            <a:camera prst="perspectiveContrastingRightFacing"/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txBody>
          <a:bodyPr wrap="square" rtlCol="0">
            <a:spAutoFit/>
          </a:bodyPr>
          <a:lstStyle/>
          <a:p>
            <a:r>
              <a:rPr lang="en-GB" sz="1800" dirty="0" smtClean="0"/>
              <a:t> </a:t>
            </a:r>
          </a:p>
          <a:p>
            <a:pPr>
              <a:buFont typeface="Arial" pitchFamily="34" charset="0"/>
              <a:buChar char="•"/>
            </a:pPr>
            <a:r>
              <a:rPr lang="en-GB" sz="1800" dirty="0"/>
              <a:t> </a:t>
            </a:r>
            <a:r>
              <a:rPr lang="en-GB" sz="1800" dirty="0" smtClean="0"/>
              <a:t>distinguish between scalar &amp; vector measures of “how far” (distance, displacement) and “how fast” (speed, velocity).</a:t>
            </a:r>
          </a:p>
          <a:p>
            <a:pPr>
              <a:buFont typeface="Arial" pitchFamily="34" charset="0"/>
              <a:buChar char="•"/>
            </a:pPr>
            <a:endParaRPr lang="en-GB" sz="1800" dirty="0" smtClean="0"/>
          </a:p>
          <a:p>
            <a:pPr>
              <a:buFont typeface="Arial" pitchFamily="34" charset="0"/>
              <a:buChar char="•"/>
            </a:pPr>
            <a:r>
              <a:rPr lang="en-GB" sz="1800" dirty="0" smtClean="0"/>
              <a:t> distinguish between average &amp; instantaneous speed (velocity)</a:t>
            </a:r>
          </a:p>
          <a:p>
            <a:pPr>
              <a:buFont typeface="Arial" pitchFamily="34" charset="0"/>
              <a:buChar char="•"/>
            </a:pPr>
            <a:endParaRPr lang="en-GB" sz="1800" dirty="0" smtClean="0"/>
          </a:p>
          <a:p>
            <a:pPr>
              <a:buFont typeface="Arial" pitchFamily="34" charset="0"/>
              <a:buChar char="•"/>
            </a:pPr>
            <a:r>
              <a:rPr lang="en-GB" sz="1800" dirty="0" smtClean="0"/>
              <a:t> understand that acceleration is a change in velocity in time.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752600"/>
            <a:ext cx="5715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u="sng" dirty="0" smtClean="0">
                <a:solidFill>
                  <a:schemeClr val="accent6">
                    <a:lumMod val="75000"/>
                  </a:schemeClr>
                </a:solidFill>
              </a:rPr>
              <a:t>What is mechanics?</a:t>
            </a:r>
            <a:endParaRPr lang="en-GB" sz="2400" b="1" dirty="0" smtClean="0">
              <a:solidFill>
                <a:srgbClr val="0070C0"/>
              </a:solidFill>
            </a:endParaRPr>
          </a:p>
          <a:p>
            <a:pPr algn="ctr"/>
            <a:endParaRPr lang="en-GB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457200" y="2667000"/>
            <a:ext cx="640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solidFill>
                  <a:schemeClr val="tx2"/>
                </a:solidFill>
              </a:rPr>
              <a:t>The study of how forces affect objects.</a:t>
            </a:r>
          </a:p>
          <a:p>
            <a:pPr algn="ctr"/>
            <a:endParaRPr lang="en-GB" sz="2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62000" y="1752600"/>
            <a:ext cx="5715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solidFill>
                  <a:schemeClr val="accent6">
                    <a:lumMod val="75000"/>
                  </a:schemeClr>
                </a:solidFill>
              </a:rPr>
              <a:t>What are the </a:t>
            </a:r>
            <a:r>
              <a:rPr lang="en-GB" sz="2400" b="1" u="sng" dirty="0" smtClean="0">
                <a:solidFill>
                  <a:schemeClr val="accent6">
                    <a:lumMod val="75000"/>
                  </a:schemeClr>
                </a:solidFill>
              </a:rPr>
              <a:t>vector</a:t>
            </a:r>
            <a:r>
              <a:rPr lang="en-GB" sz="2400" dirty="0" smtClean="0">
                <a:solidFill>
                  <a:schemeClr val="accent6">
                    <a:lumMod val="75000"/>
                  </a:schemeClr>
                </a:solidFill>
              </a:rPr>
              <a:t> &amp; </a:t>
            </a:r>
            <a:r>
              <a:rPr lang="en-GB" sz="2400" b="1" u="sng" dirty="0" smtClean="0">
                <a:solidFill>
                  <a:schemeClr val="accent6">
                    <a:lumMod val="75000"/>
                  </a:schemeClr>
                </a:solidFill>
              </a:rPr>
              <a:t>scalar </a:t>
            </a:r>
            <a:r>
              <a:rPr lang="en-GB" sz="2400" dirty="0" smtClean="0">
                <a:solidFill>
                  <a:schemeClr val="accent6">
                    <a:lumMod val="75000"/>
                  </a:schemeClr>
                </a:solidFill>
              </a:rPr>
              <a:t>measures of “how far”?</a:t>
            </a:r>
            <a:endParaRPr lang="en-GB" sz="2400" dirty="0" smtClean="0">
              <a:solidFill>
                <a:srgbClr val="0070C0"/>
              </a:solidFill>
            </a:endParaRPr>
          </a:p>
          <a:p>
            <a:pPr algn="ctr"/>
            <a:endParaRPr lang="en-GB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533400" y="2819400"/>
            <a:ext cx="6400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solidFill>
                  <a:schemeClr val="tx2"/>
                </a:solidFill>
              </a:rPr>
              <a:t>distance</a:t>
            </a:r>
            <a:r>
              <a:rPr lang="en-GB" sz="2400" dirty="0" smtClean="0">
                <a:solidFill>
                  <a:schemeClr val="tx2"/>
                </a:solidFill>
              </a:rPr>
              <a:t> </a:t>
            </a:r>
            <a:r>
              <a:rPr lang="en-GB" sz="2000" dirty="0" smtClean="0">
                <a:solidFill>
                  <a:schemeClr val="tx2"/>
                </a:solidFill>
              </a:rPr>
              <a:t>(magnitude only) </a:t>
            </a:r>
            <a:endParaRPr lang="en-GB" sz="2400" dirty="0" smtClean="0">
              <a:solidFill>
                <a:schemeClr val="tx2"/>
              </a:solidFill>
            </a:endParaRPr>
          </a:p>
          <a:p>
            <a:pPr algn="ctr"/>
            <a:r>
              <a:rPr lang="en-GB" sz="2400" dirty="0" smtClean="0">
                <a:solidFill>
                  <a:schemeClr val="tx2"/>
                </a:solidFill>
              </a:rPr>
              <a:t>&amp;</a:t>
            </a:r>
          </a:p>
          <a:p>
            <a:pPr algn="ctr"/>
            <a:r>
              <a:rPr lang="en-GB" sz="2400" dirty="0" smtClean="0">
                <a:solidFill>
                  <a:schemeClr val="tx2"/>
                </a:solidFill>
              </a:rPr>
              <a:t> </a:t>
            </a:r>
            <a:r>
              <a:rPr lang="en-GB" sz="2400" b="1" dirty="0" smtClean="0">
                <a:solidFill>
                  <a:schemeClr val="tx2"/>
                </a:solidFill>
              </a:rPr>
              <a:t>displacement </a:t>
            </a:r>
            <a:r>
              <a:rPr lang="en-GB" sz="2000" dirty="0" smtClean="0">
                <a:solidFill>
                  <a:schemeClr val="tx2"/>
                </a:solidFill>
              </a:rPr>
              <a:t>( both magnitude &amp; direction)</a:t>
            </a:r>
            <a:endParaRPr lang="en-GB" sz="2400" b="1" dirty="0" smtClean="0">
              <a:solidFill>
                <a:schemeClr val="tx2"/>
              </a:solidFill>
            </a:endParaRPr>
          </a:p>
          <a:p>
            <a:pPr algn="ctr"/>
            <a:endParaRPr lang="en-GB" sz="2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752600"/>
            <a:ext cx="5715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solidFill>
                  <a:schemeClr val="accent6">
                    <a:lumMod val="75000"/>
                  </a:schemeClr>
                </a:solidFill>
              </a:rPr>
              <a:t>What are the </a:t>
            </a:r>
            <a:r>
              <a:rPr lang="en-GB" sz="2400" b="1" u="sng" dirty="0" smtClean="0">
                <a:solidFill>
                  <a:schemeClr val="accent6">
                    <a:lumMod val="75000"/>
                  </a:schemeClr>
                </a:solidFill>
              </a:rPr>
              <a:t>vector</a:t>
            </a:r>
            <a:r>
              <a:rPr lang="en-GB" sz="2400" dirty="0" smtClean="0">
                <a:solidFill>
                  <a:schemeClr val="accent6">
                    <a:lumMod val="75000"/>
                  </a:schemeClr>
                </a:solidFill>
              </a:rPr>
              <a:t> &amp; </a:t>
            </a:r>
            <a:r>
              <a:rPr lang="en-GB" sz="2400" b="1" u="sng" dirty="0" smtClean="0">
                <a:solidFill>
                  <a:schemeClr val="accent6">
                    <a:lumMod val="75000"/>
                  </a:schemeClr>
                </a:solidFill>
              </a:rPr>
              <a:t>scalar </a:t>
            </a:r>
            <a:r>
              <a:rPr lang="en-GB" sz="2400" dirty="0" smtClean="0">
                <a:solidFill>
                  <a:schemeClr val="accent6">
                    <a:lumMod val="75000"/>
                  </a:schemeClr>
                </a:solidFill>
              </a:rPr>
              <a:t>measures of “how fast”?</a:t>
            </a:r>
            <a:endParaRPr lang="en-GB" sz="2400" dirty="0" smtClean="0">
              <a:solidFill>
                <a:srgbClr val="0070C0"/>
              </a:solidFill>
            </a:endParaRPr>
          </a:p>
          <a:p>
            <a:pPr algn="ctr"/>
            <a:endParaRPr lang="en-GB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457200" y="2895600"/>
            <a:ext cx="6400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solidFill>
                  <a:schemeClr val="tx2"/>
                </a:solidFill>
              </a:rPr>
              <a:t>speed</a:t>
            </a:r>
            <a:r>
              <a:rPr lang="en-GB" sz="2400" dirty="0" smtClean="0">
                <a:solidFill>
                  <a:schemeClr val="tx2"/>
                </a:solidFill>
              </a:rPr>
              <a:t> </a:t>
            </a:r>
            <a:r>
              <a:rPr lang="en-GB" sz="2000" dirty="0" smtClean="0">
                <a:solidFill>
                  <a:schemeClr val="tx2"/>
                </a:solidFill>
              </a:rPr>
              <a:t>(magnitude only) </a:t>
            </a:r>
            <a:endParaRPr lang="en-GB" sz="2400" dirty="0" smtClean="0">
              <a:solidFill>
                <a:schemeClr val="tx2"/>
              </a:solidFill>
            </a:endParaRPr>
          </a:p>
          <a:p>
            <a:pPr algn="ctr"/>
            <a:r>
              <a:rPr lang="en-GB" sz="2400" dirty="0" smtClean="0">
                <a:solidFill>
                  <a:schemeClr val="tx2"/>
                </a:solidFill>
              </a:rPr>
              <a:t>&amp;</a:t>
            </a:r>
          </a:p>
          <a:p>
            <a:pPr algn="ctr"/>
            <a:r>
              <a:rPr lang="en-GB" sz="2400" b="1" dirty="0" smtClean="0">
                <a:solidFill>
                  <a:schemeClr val="tx2"/>
                </a:solidFill>
              </a:rPr>
              <a:t> velocity </a:t>
            </a:r>
            <a:r>
              <a:rPr lang="en-GB" sz="2000" dirty="0" smtClean="0">
                <a:solidFill>
                  <a:schemeClr val="tx2"/>
                </a:solidFill>
              </a:rPr>
              <a:t>( both magnitude &amp; direction)</a:t>
            </a:r>
            <a:endParaRPr lang="en-GB" sz="2400" b="1" dirty="0" smtClean="0">
              <a:solidFill>
                <a:schemeClr val="tx2"/>
              </a:solidFill>
            </a:endParaRPr>
          </a:p>
          <a:p>
            <a:pPr algn="ctr"/>
            <a:endParaRPr lang="en-GB" sz="2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752600"/>
            <a:ext cx="6019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solidFill>
                  <a:schemeClr val="accent6">
                    <a:lumMod val="75000"/>
                  </a:schemeClr>
                </a:solidFill>
              </a:rPr>
              <a:t>What is </a:t>
            </a:r>
            <a:r>
              <a:rPr lang="en-GB" sz="2400" b="1" u="sng" dirty="0" smtClean="0">
                <a:solidFill>
                  <a:schemeClr val="accent6">
                    <a:lumMod val="75000"/>
                  </a:schemeClr>
                </a:solidFill>
              </a:rPr>
              <a:t>instantaneous</a:t>
            </a:r>
            <a:r>
              <a:rPr lang="en-GB" sz="2400" dirty="0" smtClean="0">
                <a:solidFill>
                  <a:schemeClr val="accent6">
                    <a:lumMod val="75000"/>
                  </a:schemeClr>
                </a:solidFill>
              </a:rPr>
              <a:t> speed (velocity)?</a:t>
            </a:r>
            <a:endParaRPr lang="en-GB" sz="2400" dirty="0" smtClean="0">
              <a:solidFill>
                <a:srgbClr val="0070C0"/>
              </a:solidFill>
            </a:endParaRPr>
          </a:p>
          <a:p>
            <a:pPr algn="ctr"/>
            <a:endParaRPr lang="en-GB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52400" y="2514600"/>
            <a:ext cx="69342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solidFill>
                  <a:schemeClr val="tx2"/>
                </a:solidFill>
              </a:rPr>
              <a:t>average v =</a:t>
            </a:r>
            <a:r>
              <a:rPr lang="en-GB" sz="2400" dirty="0" smtClean="0">
                <a:solidFill>
                  <a:schemeClr val="tx2"/>
                </a:solidFill>
              </a:rPr>
              <a:t> </a:t>
            </a:r>
            <a:r>
              <a:rPr lang="en-GB" sz="2000" dirty="0" smtClean="0">
                <a:solidFill>
                  <a:schemeClr val="tx2"/>
                </a:solidFill>
              </a:rPr>
              <a:t>total displacement/ total time </a:t>
            </a:r>
            <a:endParaRPr lang="en-GB" sz="2400" dirty="0" smtClean="0">
              <a:solidFill>
                <a:schemeClr val="tx2"/>
              </a:solidFill>
            </a:endParaRPr>
          </a:p>
          <a:p>
            <a:pPr algn="ctr"/>
            <a:r>
              <a:rPr lang="en-GB" sz="2400" dirty="0" smtClean="0">
                <a:solidFill>
                  <a:schemeClr val="tx2"/>
                </a:solidFill>
              </a:rPr>
              <a:t>&amp;</a:t>
            </a:r>
          </a:p>
          <a:p>
            <a:pPr algn="ctr"/>
            <a:r>
              <a:rPr lang="en-GB" sz="2400" b="1" dirty="0" smtClean="0">
                <a:solidFill>
                  <a:schemeClr val="tx2"/>
                </a:solidFill>
              </a:rPr>
              <a:t> instantaneous v =</a:t>
            </a:r>
            <a:r>
              <a:rPr lang="en-GB" sz="2400" dirty="0" smtClean="0">
                <a:solidFill>
                  <a:schemeClr val="tx2"/>
                </a:solidFill>
              </a:rPr>
              <a:t> </a:t>
            </a:r>
            <a:r>
              <a:rPr lang="en-GB" sz="2000" dirty="0" smtClean="0">
                <a:solidFill>
                  <a:schemeClr val="tx2"/>
                </a:solidFill>
              </a:rPr>
              <a:t>small displacement </a:t>
            </a:r>
            <a:r>
              <a:rPr lang="en-GB" sz="2000" smtClean="0">
                <a:solidFill>
                  <a:schemeClr val="tx2"/>
                </a:solidFill>
              </a:rPr>
              <a:t>/ </a:t>
            </a:r>
            <a:r>
              <a:rPr lang="en-GB" sz="2000" smtClean="0">
                <a:solidFill>
                  <a:schemeClr val="tx2"/>
                </a:solidFill>
              </a:rPr>
              <a:t>small </a:t>
            </a:r>
            <a:r>
              <a:rPr lang="en-GB" sz="2000" dirty="0" smtClean="0">
                <a:solidFill>
                  <a:schemeClr val="tx2"/>
                </a:solidFill>
              </a:rPr>
              <a:t>time </a:t>
            </a:r>
            <a:endParaRPr lang="en-GB" sz="2800" dirty="0" smtClean="0">
              <a:solidFill>
                <a:schemeClr val="tx2"/>
              </a:solidFill>
            </a:endParaRPr>
          </a:p>
          <a:p>
            <a:pPr algn="ctr"/>
            <a:endParaRPr lang="en-GB" sz="2400" b="1" dirty="0" smtClean="0">
              <a:solidFill>
                <a:schemeClr val="tx2"/>
              </a:solidFill>
            </a:endParaRPr>
          </a:p>
          <a:p>
            <a:pPr algn="ctr"/>
            <a:endParaRPr lang="en-GB" sz="2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143000"/>
            <a:ext cx="5715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solidFill>
                  <a:schemeClr val="accent6">
                    <a:lumMod val="75000"/>
                  </a:schemeClr>
                </a:solidFill>
              </a:rPr>
              <a:t>Is an object that is moving at constant speed in a </a:t>
            </a:r>
            <a:r>
              <a:rPr lang="en-GB" sz="2400" b="1" u="sng" dirty="0" smtClean="0">
                <a:solidFill>
                  <a:schemeClr val="accent6">
                    <a:lumMod val="75000"/>
                  </a:schemeClr>
                </a:solidFill>
              </a:rPr>
              <a:t>non-linear</a:t>
            </a:r>
            <a:r>
              <a:rPr lang="en-GB" sz="2400" dirty="0" smtClean="0">
                <a:solidFill>
                  <a:schemeClr val="accent6">
                    <a:lumMod val="75000"/>
                  </a:schemeClr>
                </a:solidFill>
              </a:rPr>
              <a:t> path accelerating?</a:t>
            </a:r>
            <a:endParaRPr lang="en-GB" sz="2400" dirty="0" smtClean="0">
              <a:solidFill>
                <a:srgbClr val="0070C0"/>
              </a:solidFill>
            </a:endParaRPr>
          </a:p>
          <a:p>
            <a:pPr algn="ctr"/>
            <a:endParaRPr lang="en-GB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152400" y="2514600"/>
            <a:ext cx="6934200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solidFill>
                  <a:schemeClr val="tx2"/>
                </a:solidFill>
              </a:rPr>
              <a:t>Yes. </a:t>
            </a:r>
          </a:p>
          <a:p>
            <a:pPr algn="ctr"/>
            <a:endParaRPr lang="en-GB" sz="1050" b="1" dirty="0" smtClean="0">
              <a:solidFill>
                <a:schemeClr val="tx2"/>
              </a:solidFill>
            </a:endParaRPr>
          </a:p>
          <a:p>
            <a:pPr algn="ctr"/>
            <a:r>
              <a:rPr lang="en-GB" sz="2000" dirty="0" smtClean="0">
                <a:solidFill>
                  <a:schemeClr val="tx2"/>
                </a:solidFill>
              </a:rPr>
              <a:t>Although its speed is constant, its direction </a:t>
            </a:r>
          </a:p>
          <a:p>
            <a:pPr algn="ctr"/>
            <a:r>
              <a:rPr lang="en-GB" sz="2000" dirty="0" smtClean="0">
                <a:solidFill>
                  <a:schemeClr val="tx2"/>
                </a:solidFill>
              </a:rPr>
              <a:t>is constantly changing and therefore its velocity is</a:t>
            </a:r>
          </a:p>
          <a:p>
            <a:pPr algn="ctr"/>
            <a:r>
              <a:rPr lang="en-GB" sz="2000" dirty="0" smtClean="0">
                <a:solidFill>
                  <a:schemeClr val="tx2"/>
                </a:solidFill>
              </a:rPr>
              <a:t>also constantly changing. </a:t>
            </a:r>
          </a:p>
          <a:p>
            <a:pPr algn="ctr"/>
            <a:endParaRPr lang="en-GB" sz="2000" dirty="0" smtClean="0">
              <a:solidFill>
                <a:schemeClr val="tx2"/>
              </a:solidFill>
            </a:endParaRPr>
          </a:p>
          <a:p>
            <a:pPr algn="ctr"/>
            <a:r>
              <a:rPr lang="en-GB" sz="2000" dirty="0" smtClean="0">
                <a:solidFill>
                  <a:schemeClr val="tx2"/>
                </a:solidFill>
              </a:rPr>
              <a:t>Changing velocity = acceleration.</a:t>
            </a:r>
            <a:endParaRPr lang="en-GB" sz="2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926068"/>
            <a:ext cx="571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800" b="1" u="sng" dirty="0" smtClean="0"/>
              <a:t>Key words </a:t>
            </a:r>
            <a:r>
              <a:rPr lang="en-GB" sz="1800" u="sng" dirty="0" smtClean="0"/>
              <a:t>you should now recognise...</a:t>
            </a:r>
            <a:endParaRPr lang="en-US" sz="1800" u="sng" dirty="0"/>
          </a:p>
        </p:txBody>
      </p:sp>
      <p:sp>
        <p:nvSpPr>
          <p:cNvPr id="3" name="TextBox 2"/>
          <p:cNvSpPr txBox="1"/>
          <p:nvPr/>
        </p:nvSpPr>
        <p:spPr>
          <a:xfrm>
            <a:off x="762000" y="1752600"/>
            <a:ext cx="5715000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u="sng" dirty="0" smtClean="0">
                <a:solidFill>
                  <a:schemeClr val="accent6">
                    <a:lumMod val="75000"/>
                  </a:schemeClr>
                </a:solidFill>
              </a:rPr>
              <a:t>Mechanics</a:t>
            </a:r>
            <a:r>
              <a:rPr lang="en-GB" sz="2400" dirty="0" smtClean="0">
                <a:solidFill>
                  <a:schemeClr val="accent6">
                    <a:lumMod val="75000"/>
                  </a:schemeClr>
                </a:solidFill>
              </a:rPr>
              <a:t> -  </a:t>
            </a:r>
            <a:r>
              <a:rPr lang="en-GB" sz="2000" dirty="0" smtClean="0">
                <a:solidFill>
                  <a:schemeClr val="accent6">
                    <a:lumMod val="75000"/>
                  </a:schemeClr>
                </a:solidFill>
              </a:rPr>
              <a:t>the study of the interaction of forces and objects.</a:t>
            </a:r>
            <a:endParaRPr lang="en-GB" sz="2400" u="sng" dirty="0" smtClean="0"/>
          </a:p>
          <a:p>
            <a:endParaRPr lang="en-GB" sz="2400" dirty="0"/>
          </a:p>
          <a:p>
            <a:r>
              <a:rPr lang="en-GB" sz="2400" b="1" u="sng" dirty="0" smtClean="0">
                <a:solidFill>
                  <a:srgbClr val="0070C0"/>
                </a:solidFill>
              </a:rPr>
              <a:t>Instantaneous</a:t>
            </a:r>
            <a:r>
              <a:rPr lang="en-GB" sz="2400" dirty="0" smtClean="0">
                <a:solidFill>
                  <a:srgbClr val="0070C0"/>
                </a:solidFill>
              </a:rPr>
              <a:t>  vs.  Average</a:t>
            </a:r>
          </a:p>
          <a:p>
            <a:endParaRPr lang="en-GB" sz="2400" dirty="0" smtClean="0">
              <a:solidFill>
                <a:srgbClr val="0070C0"/>
              </a:solidFill>
            </a:endParaRPr>
          </a:p>
          <a:p>
            <a:r>
              <a:rPr lang="en-GB" sz="2400" b="1" u="sng" dirty="0" smtClean="0">
                <a:solidFill>
                  <a:srgbClr val="0070C0"/>
                </a:solidFill>
              </a:rPr>
              <a:t>Non-linear</a:t>
            </a:r>
            <a:r>
              <a:rPr lang="en-GB" sz="2400" dirty="0" smtClean="0">
                <a:solidFill>
                  <a:srgbClr val="0070C0"/>
                </a:solidFill>
              </a:rPr>
              <a:t> motion  </a:t>
            </a:r>
          </a:p>
          <a:p>
            <a:endParaRPr lang="en-GB" sz="24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219</Words>
  <Application>Microsoft Office PowerPoint</Application>
  <PresentationFormat>Custom</PresentationFormat>
  <Paragraphs>42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Dr Dan Marsh</dc:creator>
  <cp:lastModifiedBy>Dr Dan Marsh</cp:lastModifiedBy>
  <cp:revision>25</cp:revision>
  <dcterms:created xsi:type="dcterms:W3CDTF">2008-08-30T18:16:19Z</dcterms:created>
  <dcterms:modified xsi:type="dcterms:W3CDTF">2008-09-08T14:49:08Z</dcterms:modified>
</cp:coreProperties>
</file>