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1" r:id="rId3"/>
    <p:sldId id="275" r:id="rId4"/>
    <p:sldId id="274" r:id="rId5"/>
    <p:sldId id="276" r:id="rId6"/>
    <p:sldId id="277" r:id="rId7"/>
    <p:sldId id="272" r:id="rId8"/>
  </p:sldIdLst>
  <p:sldSz cx="7315200" cy="5486400" type="B5JIS"/>
  <p:notesSz cx="6858000" cy="9144000"/>
  <p:defaultTextStyle>
    <a:defPPr>
      <a:defRPr lang="en-US"/>
    </a:defPPr>
    <a:lvl1pPr marL="0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36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472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208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2944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680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415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152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5888" algn="l" defTabSz="73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6" autoAdjust="0"/>
    <p:restoredTop sz="94667" autoAdjust="0"/>
  </p:normalViewPr>
  <p:slideViewPr>
    <p:cSldViewPr>
      <p:cViewPr varScale="1">
        <p:scale>
          <a:sx n="88" d="100"/>
          <a:sy n="88" d="100"/>
        </p:scale>
        <p:origin x="-1080" y="-108"/>
      </p:cViewPr>
      <p:guideLst>
        <p:guide orient="horz" pos="1728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1E3C2-B138-4B12-B568-755128EB488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DC1E9-F2CA-4F5B-89DD-D75BC8412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736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1472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7208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2944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28680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415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0152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5888" algn="l" defTabSz="73147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1E9-F2CA-4F5B-89DD-D75BC84125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1E9-F2CA-4F5B-89DD-D75BC84125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1E9-F2CA-4F5B-89DD-D75BC84125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1E9-F2CA-4F5B-89DD-D75BC84125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1E9-F2CA-4F5B-89DD-D75BC84125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1E9-F2CA-4F5B-89DD-D75BC84125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DC1E9-F2CA-4F5B-89DD-D75BC84125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7315200" cy="548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7315200" cy="1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 userDrawn="1"/>
        </p:nvSpPr>
        <p:spPr>
          <a:xfrm>
            <a:off x="46759" y="513099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Mechanics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029200" y="23514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Physics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23514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12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200400" y="5126668"/>
            <a:ext cx="404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Mass &amp; weight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280161"/>
            <a:ext cx="6583680" cy="36207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2"/>
            <a:ext cx="1645920" cy="468122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2"/>
            <a:ext cx="4815840" cy="46812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1"/>
            <a:ext cx="6583680" cy="36207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0"/>
            <a:ext cx="6217920" cy="108966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1"/>
            <a:ext cx="6217920" cy="1200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4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20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29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6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601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58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1"/>
            <a:ext cx="3230880" cy="362077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1"/>
            <a:ext cx="3230880" cy="362077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0"/>
            <a:ext cx="3232150" cy="511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 b="1"/>
            </a:lvl1pPr>
            <a:lvl2pPr marL="365736" indent="0">
              <a:buNone/>
              <a:defRPr sz="1600" b="1"/>
            </a:lvl2pPr>
            <a:lvl3pPr marL="731472" indent="0">
              <a:buNone/>
              <a:defRPr sz="1400" b="1"/>
            </a:lvl3pPr>
            <a:lvl4pPr marL="1097208" indent="0">
              <a:buNone/>
              <a:defRPr sz="1300" b="1"/>
            </a:lvl4pPr>
            <a:lvl5pPr marL="1462944" indent="0">
              <a:buNone/>
              <a:defRPr sz="1300" b="1"/>
            </a:lvl5pPr>
            <a:lvl6pPr marL="1828680" indent="0">
              <a:buNone/>
              <a:defRPr sz="1300" b="1"/>
            </a:lvl6pPr>
            <a:lvl7pPr marL="2194415" indent="0">
              <a:buNone/>
              <a:defRPr sz="1300" b="1"/>
            </a:lvl7pPr>
            <a:lvl8pPr marL="2560152" indent="0">
              <a:buNone/>
              <a:defRPr sz="1300" b="1"/>
            </a:lvl8pPr>
            <a:lvl9pPr marL="292588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0"/>
            <a:ext cx="3232150" cy="3161030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0"/>
            <a:ext cx="3233420" cy="511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 b="1"/>
            </a:lvl1pPr>
            <a:lvl2pPr marL="365736" indent="0">
              <a:buNone/>
              <a:defRPr sz="1600" b="1"/>
            </a:lvl2pPr>
            <a:lvl3pPr marL="731472" indent="0">
              <a:buNone/>
              <a:defRPr sz="1400" b="1"/>
            </a:lvl3pPr>
            <a:lvl4pPr marL="1097208" indent="0">
              <a:buNone/>
              <a:defRPr sz="1300" b="1"/>
            </a:lvl4pPr>
            <a:lvl5pPr marL="1462944" indent="0">
              <a:buNone/>
              <a:defRPr sz="1300" b="1"/>
            </a:lvl5pPr>
            <a:lvl6pPr marL="1828680" indent="0">
              <a:buNone/>
              <a:defRPr sz="1300" b="1"/>
            </a:lvl6pPr>
            <a:lvl7pPr marL="2194415" indent="0">
              <a:buNone/>
              <a:defRPr sz="1300" b="1"/>
            </a:lvl7pPr>
            <a:lvl8pPr marL="2560152" indent="0">
              <a:buNone/>
              <a:defRPr sz="1300" b="1"/>
            </a:lvl8pPr>
            <a:lvl9pPr marL="292588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0"/>
            <a:ext cx="3233420" cy="3161030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  <a:prstGeom prst="rect">
            <a:avLst/>
          </a:prstGeo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1"/>
            <a:ext cx="4089400" cy="468249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1"/>
            <a:ext cx="2406650" cy="3752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65736" indent="0">
              <a:buNone/>
              <a:defRPr sz="1000"/>
            </a:lvl2pPr>
            <a:lvl3pPr marL="731472" indent="0">
              <a:buNone/>
              <a:defRPr sz="800"/>
            </a:lvl3pPr>
            <a:lvl4pPr marL="1097208" indent="0">
              <a:buNone/>
              <a:defRPr sz="700"/>
            </a:lvl4pPr>
            <a:lvl5pPr marL="1462944" indent="0">
              <a:buNone/>
              <a:defRPr sz="700"/>
            </a:lvl5pPr>
            <a:lvl6pPr marL="1828680" indent="0">
              <a:buNone/>
              <a:defRPr sz="700"/>
            </a:lvl6pPr>
            <a:lvl7pPr marL="2194415" indent="0">
              <a:buNone/>
              <a:defRPr sz="700"/>
            </a:lvl7pPr>
            <a:lvl8pPr marL="2560152" indent="0">
              <a:buNone/>
              <a:defRPr sz="700"/>
            </a:lvl8pPr>
            <a:lvl9pPr marL="29258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3840480"/>
            <a:ext cx="4389120" cy="453390"/>
          </a:xfrm>
          <a:prstGeom prst="rect">
            <a:avLst/>
          </a:prstGeo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490220"/>
            <a:ext cx="4389120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65736" indent="0">
              <a:buNone/>
              <a:defRPr sz="2200"/>
            </a:lvl2pPr>
            <a:lvl3pPr marL="731472" indent="0">
              <a:buNone/>
              <a:defRPr sz="1900"/>
            </a:lvl3pPr>
            <a:lvl4pPr marL="1097208" indent="0">
              <a:buNone/>
              <a:defRPr sz="1600"/>
            </a:lvl4pPr>
            <a:lvl5pPr marL="1462944" indent="0">
              <a:buNone/>
              <a:defRPr sz="1600"/>
            </a:lvl5pPr>
            <a:lvl6pPr marL="1828680" indent="0">
              <a:buNone/>
              <a:defRPr sz="1600"/>
            </a:lvl6pPr>
            <a:lvl7pPr marL="2194415" indent="0">
              <a:buNone/>
              <a:defRPr sz="1600"/>
            </a:lvl7pPr>
            <a:lvl8pPr marL="2560152" indent="0">
              <a:buNone/>
              <a:defRPr sz="1600"/>
            </a:lvl8pPr>
            <a:lvl9pPr marL="292588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4293870"/>
            <a:ext cx="4389120" cy="643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65736" indent="0">
              <a:buNone/>
              <a:defRPr sz="1000"/>
            </a:lvl2pPr>
            <a:lvl3pPr marL="731472" indent="0">
              <a:buNone/>
              <a:defRPr sz="800"/>
            </a:lvl3pPr>
            <a:lvl4pPr marL="1097208" indent="0">
              <a:buNone/>
              <a:defRPr sz="700"/>
            </a:lvl4pPr>
            <a:lvl5pPr marL="1462944" indent="0">
              <a:buNone/>
              <a:defRPr sz="700"/>
            </a:lvl5pPr>
            <a:lvl6pPr marL="1828680" indent="0">
              <a:buNone/>
              <a:defRPr sz="700"/>
            </a:lvl6pPr>
            <a:lvl7pPr marL="2194415" indent="0">
              <a:buNone/>
              <a:defRPr sz="700"/>
            </a:lvl7pPr>
            <a:lvl8pPr marL="2560152" indent="0">
              <a:buNone/>
              <a:defRPr sz="700"/>
            </a:lvl8pPr>
            <a:lvl9pPr marL="292588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41CE6008-03F5-4D4F-90BD-1620921369B9}" type="datetimeFigureOut">
              <a:rPr lang="en-US" smtClean="0"/>
              <a:pPr/>
              <a:t>9/21/2008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/>
          <a:lstStyle/>
          <a:p>
            <a:fld id="{BD2543CF-669A-4358-904D-FA3F5E3F2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7315200" cy="548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4953000"/>
            <a:ext cx="7315200" cy="1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52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 userDrawn="1"/>
        </p:nvSpPr>
        <p:spPr>
          <a:xfrm>
            <a:off x="46759" y="513099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Mechanics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029200" y="23514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Physics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23514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12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00400" y="5126668"/>
            <a:ext cx="404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Mass &amp; weight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72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2" indent="-274302" algn="l" defTabSz="73147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21" indent="-228585" algn="l" defTabSz="73147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indent="-182868" algn="l" defTabSz="73147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076" indent="-182868" algn="l" defTabSz="73147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12" indent="-182868" algn="l" defTabSz="73147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548" indent="-182868" algn="l" defTabSz="73147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284" indent="-182868" algn="l" defTabSz="73147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19" indent="-182868" algn="l" defTabSz="73147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755" indent="-182868" algn="l" defTabSz="73147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36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72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08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44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80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415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52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5888" algn="l" defTabSz="7314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838200"/>
            <a:ext cx="68580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Mass &amp; weight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78101"/>
            <a:ext cx="6460613" cy="317009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</a:t>
            </a:r>
          </a:p>
          <a:p>
            <a:r>
              <a:rPr lang="en-GB" sz="2000" b="1" dirty="0" smtClean="0"/>
              <a:t>Understand the concept of inertia and it relation to </a:t>
            </a:r>
            <a:r>
              <a:rPr lang="en-GB" sz="2000" b="1" dirty="0" smtClean="0"/>
              <a:t>mass.</a:t>
            </a:r>
          </a:p>
          <a:p>
            <a:endParaRPr lang="en-US" sz="2000" dirty="0" smtClean="0"/>
          </a:p>
          <a:p>
            <a:r>
              <a:rPr lang="en-GB" sz="2000" b="1" dirty="0" smtClean="0"/>
              <a:t>Understand that inertia is independent of the gravitational field strength it is </a:t>
            </a:r>
            <a:r>
              <a:rPr lang="en-GB" sz="2000" b="1" dirty="0" smtClean="0"/>
              <a:t>in.</a:t>
            </a:r>
          </a:p>
          <a:p>
            <a:endParaRPr lang="en-US" sz="2000" dirty="0" smtClean="0"/>
          </a:p>
          <a:p>
            <a:r>
              <a:rPr lang="en-GB" sz="2000" b="1" dirty="0" smtClean="0"/>
              <a:t>Understand the term gravitational field strength (g)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4000" y="762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Mass &amp; weight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" y="2895600"/>
            <a:ext cx="5943600" cy="1143000"/>
          </a:xfrm>
          <a:prstGeom prst="roundRect">
            <a:avLst>
              <a:gd name="adj" fmla="val 4899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g = gravitational field strength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57400" y="1447800"/>
            <a:ext cx="2971800" cy="1219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F = ma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g = F/m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5105400" y="19050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p28,29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M\Desktop\553px-Standard_Model_of_Elementary_Particl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3790012" cy="4105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1143000"/>
            <a:ext cx="2362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Matter in the universe:</a:t>
            </a:r>
          </a:p>
          <a:p>
            <a:endParaRPr lang="en-GB" dirty="0" smtClean="0"/>
          </a:p>
          <a:p>
            <a:r>
              <a:rPr lang="en-GB" dirty="0" smtClean="0"/>
              <a:t>5% normal matter</a:t>
            </a:r>
          </a:p>
          <a:p>
            <a:endParaRPr lang="en-GB" dirty="0" smtClean="0"/>
          </a:p>
          <a:p>
            <a:r>
              <a:rPr lang="en-GB" dirty="0" smtClean="0"/>
              <a:t>25% dark matter</a:t>
            </a:r>
          </a:p>
          <a:p>
            <a:endParaRPr lang="en-GB" dirty="0" smtClean="0"/>
          </a:p>
          <a:p>
            <a:r>
              <a:rPr lang="en-GB" dirty="0" smtClean="0"/>
              <a:t>70% dark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31242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Higgs particle (BOSON):</a:t>
            </a:r>
          </a:p>
          <a:p>
            <a:endParaRPr lang="en-GB" dirty="0" smtClean="0"/>
          </a:p>
          <a:p>
            <a:r>
              <a:rPr lang="en-GB" dirty="0" smtClean="0"/>
              <a:t>needed to account for mass</a:t>
            </a:r>
          </a:p>
          <a:p>
            <a:endParaRPr lang="en-GB" dirty="0" smtClean="0"/>
          </a:p>
          <a:p>
            <a:r>
              <a:rPr lang="en-GB" dirty="0" smtClean="0"/>
              <a:t>Also need “graviton”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M\Desktop\574px-Large_Hadron_Collider_at_CERN_map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980583"/>
            <a:ext cx="3592513" cy="3667617"/>
          </a:xfrm>
          <a:prstGeom prst="rect">
            <a:avLst/>
          </a:prstGeom>
          <a:noFill/>
        </p:spPr>
      </p:pic>
      <p:pic>
        <p:nvPicPr>
          <p:cNvPr id="5" name="Picture 3" descr="C:\Users\DAM\Desktop\744px-LHC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39862"/>
            <a:ext cx="3365234" cy="2370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M\Desktop\CMS_Yep2_desc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139" y="1066800"/>
            <a:ext cx="543246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M\Desktop\CMS_Higgs-ev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2836" y="1165225"/>
            <a:ext cx="3537364" cy="325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2381071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Inertia</a:t>
            </a:r>
          </a:p>
          <a:p>
            <a:endParaRPr lang="en-US" sz="2400" dirty="0" smtClean="0"/>
          </a:p>
          <a:p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Field strength</a:t>
            </a:r>
            <a:endParaRPr kumimoji="0" lang="en-GB" sz="1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260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u="sng" dirty="0" smtClean="0"/>
              <a:t>Key words </a:t>
            </a:r>
            <a:r>
              <a:rPr lang="en-GB" sz="1800" u="sng" dirty="0" smtClean="0"/>
              <a:t>you should now recognise...</a:t>
            </a:r>
            <a:endParaRPr lang="en-US" sz="1800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4038600" y="1600200"/>
            <a:ext cx="2971800" cy="2667000"/>
            <a:chOff x="4038600" y="1600200"/>
            <a:chExt cx="2971800" cy="2667000"/>
          </a:xfrm>
        </p:grpSpPr>
        <p:sp>
          <p:nvSpPr>
            <p:cNvPr id="10" name="Rounded Rectangle 9"/>
            <p:cNvSpPr/>
            <p:nvPr/>
          </p:nvSpPr>
          <p:spPr>
            <a:xfrm>
              <a:off x="4038600" y="1600200"/>
              <a:ext cx="2971800" cy="2667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1931075"/>
              <a:ext cx="2667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u="sng" dirty="0" smtClean="0"/>
                <a:t>Homework:</a:t>
              </a:r>
            </a:p>
            <a:p>
              <a:pPr algn="ctr"/>
              <a:endParaRPr lang="en-GB" sz="1800" dirty="0" smtClean="0"/>
            </a:p>
            <a:p>
              <a:pPr algn="ctr"/>
              <a:r>
                <a:rPr lang="en-GB" sz="1800" dirty="0" smtClean="0"/>
                <a:t>Read about the search for the </a:t>
              </a:r>
              <a:r>
                <a:rPr lang="en-GB" sz="1800" dirty="0" err="1" smtClean="0"/>
                <a:t>Higg’s</a:t>
              </a:r>
              <a:r>
                <a:rPr lang="en-GB" sz="1800" dirty="0" smtClean="0"/>
                <a:t> boson</a:t>
              </a:r>
              <a:r>
                <a:rPr lang="en-GB" sz="1800" dirty="0" smtClean="0"/>
                <a:t>.</a:t>
              </a:r>
            </a:p>
            <a:p>
              <a:pPr algn="ctr"/>
              <a:endParaRPr lang="en-GB" sz="1800" dirty="0" smtClean="0"/>
            </a:p>
            <a:p>
              <a:pPr algn="ctr"/>
              <a:r>
                <a:rPr lang="en-GB" sz="1800" dirty="0" smtClean="0"/>
                <a:t> </a:t>
              </a:r>
              <a:r>
                <a:rPr lang="en-GB" sz="1800" dirty="0" smtClean="0"/>
                <a:t>Write a one page summary.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120</Words>
  <Application>Microsoft Office PowerPoint</Application>
  <PresentationFormat>Custom</PresentationFormat>
  <Paragraphs>42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Dan Marsh</dc:creator>
  <cp:lastModifiedBy>Dr Dan Marsh</cp:lastModifiedBy>
  <cp:revision>164</cp:revision>
  <dcterms:created xsi:type="dcterms:W3CDTF">2008-08-30T18:16:19Z</dcterms:created>
  <dcterms:modified xsi:type="dcterms:W3CDTF">2008-09-21T07:37:52Z</dcterms:modified>
</cp:coreProperties>
</file>