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3" r:id="rId2"/>
    <p:sldId id="271" r:id="rId3"/>
    <p:sldId id="276" r:id="rId4"/>
    <p:sldId id="277" r:id="rId5"/>
    <p:sldId id="278" r:id="rId6"/>
    <p:sldId id="279" r:id="rId7"/>
    <p:sldId id="272" r:id="rId8"/>
  </p:sldIdLst>
  <p:sldSz cx="7315200" cy="5486400" type="B5JIS"/>
  <p:notesSz cx="6858000" cy="9144000"/>
  <p:defaultTextStyle>
    <a:defPPr>
      <a:defRPr lang="en-US"/>
    </a:defPPr>
    <a:lvl1pPr marL="0" algn="l" defTabSz="73147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65736" algn="l" defTabSz="73147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731472" algn="l" defTabSz="73147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97208" algn="l" defTabSz="73147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462944" algn="l" defTabSz="73147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828680" algn="l" defTabSz="73147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194415" algn="l" defTabSz="73147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560152" algn="l" defTabSz="73147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925888" algn="l" defTabSz="73147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276" autoAdjust="0"/>
    <p:restoredTop sz="94667" autoAdjust="0"/>
  </p:normalViewPr>
  <p:slideViewPr>
    <p:cSldViewPr>
      <p:cViewPr varScale="1">
        <p:scale>
          <a:sx n="88" d="100"/>
          <a:sy n="88" d="100"/>
        </p:scale>
        <p:origin x="-528" y="-108"/>
      </p:cViewPr>
      <p:guideLst>
        <p:guide orient="horz" pos="1728"/>
        <p:guide pos="23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B1E3C2-B138-4B12-B568-755128EB4889}" type="datetimeFigureOut">
              <a:rPr lang="en-US" smtClean="0"/>
              <a:pPr/>
              <a:t>9/16/2008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ADC1E9-F2CA-4F5B-89DD-D75BC84125F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73147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365736" algn="l" defTabSz="73147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731472" algn="l" defTabSz="73147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1097208" algn="l" defTabSz="73147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462944" algn="l" defTabSz="73147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828680" algn="l" defTabSz="73147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194415" algn="l" defTabSz="73147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560152" algn="l" defTabSz="73147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2925888" algn="l" defTabSz="73147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DC1E9-F2CA-4F5B-89DD-D75BC84125F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DC1E9-F2CA-4F5B-89DD-D75BC84125F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DC1E9-F2CA-4F5B-89DD-D75BC84125F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DC1E9-F2CA-4F5B-89DD-D75BC84125F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DC1E9-F2CA-4F5B-89DD-D75BC84125FF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DC1E9-F2CA-4F5B-89DD-D75BC84125FF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DC1E9-F2CA-4F5B-89DD-D75BC84125FF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7315200" cy="5486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9" name="Picture 5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4953000"/>
            <a:ext cx="7315200" cy="128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152400"/>
            <a:ext cx="731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" name="TextBox 16"/>
          <p:cNvSpPr txBox="1"/>
          <p:nvPr userDrawn="1"/>
        </p:nvSpPr>
        <p:spPr>
          <a:xfrm>
            <a:off x="46759" y="5130998"/>
            <a:ext cx="2057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Mechanics</a:t>
            </a:r>
            <a:endParaRPr lang="en-US" dirty="0"/>
          </a:p>
        </p:txBody>
      </p:sp>
      <p:sp>
        <p:nvSpPr>
          <p:cNvPr id="18" name="TextBox 17"/>
          <p:cNvSpPr txBox="1"/>
          <p:nvPr userDrawn="1"/>
        </p:nvSpPr>
        <p:spPr>
          <a:xfrm>
            <a:off x="5029200" y="235148"/>
            <a:ext cx="2057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Physics</a:t>
            </a:r>
            <a:endParaRPr lang="en-US" dirty="0"/>
          </a:p>
        </p:txBody>
      </p:sp>
      <p:sp>
        <p:nvSpPr>
          <p:cNvPr id="19" name="TextBox 18"/>
          <p:cNvSpPr txBox="1"/>
          <p:nvPr userDrawn="1"/>
        </p:nvSpPr>
        <p:spPr>
          <a:xfrm>
            <a:off x="0" y="235148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12</a:t>
            </a:r>
            <a:endParaRPr lang="en-US" dirty="0"/>
          </a:p>
        </p:txBody>
      </p:sp>
      <p:sp>
        <p:nvSpPr>
          <p:cNvPr id="20" name="TextBox 19"/>
          <p:cNvSpPr txBox="1"/>
          <p:nvPr userDrawn="1"/>
        </p:nvSpPr>
        <p:spPr>
          <a:xfrm>
            <a:off x="3200400" y="5126668"/>
            <a:ext cx="40420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smtClean="0"/>
              <a:t>Drag</a:t>
            </a:r>
            <a:r>
              <a:rPr lang="en-GB" baseline="0" dirty="0" smtClean="0"/>
              <a:t> forces and free body diagrams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219710"/>
            <a:ext cx="6583680" cy="9144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5760" y="1280161"/>
            <a:ext cx="6583680" cy="362077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657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41CE6008-03F5-4D4F-90BD-1620921369B9}" type="datetimeFigureOut">
              <a:rPr lang="en-US" smtClean="0"/>
              <a:pPr/>
              <a:t>9/16/2008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9360" y="5085080"/>
            <a:ext cx="2316480" cy="2921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2425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BD2543CF-669A-4358-904D-FA3F5E3F2A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03520" y="219712"/>
            <a:ext cx="1645920" cy="4681220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5760" y="219712"/>
            <a:ext cx="4815840" cy="468122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657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41CE6008-03F5-4D4F-90BD-1620921369B9}" type="datetimeFigureOut">
              <a:rPr lang="en-US" smtClean="0"/>
              <a:pPr/>
              <a:t>9/16/2008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9360" y="5085080"/>
            <a:ext cx="2316480" cy="2921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2425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BD2543CF-669A-4358-904D-FA3F5E3F2A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219710"/>
            <a:ext cx="6583680" cy="9144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280161"/>
            <a:ext cx="6583680" cy="362077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657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41CE6008-03F5-4D4F-90BD-1620921369B9}" type="datetimeFigureOut">
              <a:rPr lang="en-US" smtClean="0"/>
              <a:pPr/>
              <a:t>9/16/2008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9360" y="5085080"/>
            <a:ext cx="2316480" cy="2921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2425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BD2543CF-669A-4358-904D-FA3F5E3F2A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7850" y="3525520"/>
            <a:ext cx="6217920" cy="1089660"/>
          </a:xfrm>
          <a:prstGeom prst="rect">
            <a:avLst/>
          </a:prstGeom>
        </p:spPr>
        <p:txBody>
          <a:bodyPr anchor="t"/>
          <a:lstStyle>
            <a:lvl1pPr algn="l">
              <a:defRPr sz="32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7850" y="2325371"/>
            <a:ext cx="6217920" cy="12001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1pPr>
            <a:lvl2pPr marL="36573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731472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3pPr>
            <a:lvl4pPr marL="1097208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462944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82868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194415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560152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925888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657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41CE6008-03F5-4D4F-90BD-1620921369B9}" type="datetimeFigureOut">
              <a:rPr lang="en-US" smtClean="0"/>
              <a:pPr/>
              <a:t>9/16/2008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9360" y="5085080"/>
            <a:ext cx="2316480" cy="2921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2425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BD2543CF-669A-4358-904D-FA3F5E3F2A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219710"/>
            <a:ext cx="6583680" cy="9144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5760" y="1280161"/>
            <a:ext cx="3230880" cy="3620770"/>
          </a:xfrm>
          <a:prstGeom prst="rect">
            <a:avLst/>
          </a:prstGeo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18560" y="1280161"/>
            <a:ext cx="3230880" cy="3620770"/>
          </a:xfrm>
          <a:prstGeom prst="rect">
            <a:avLst/>
          </a:prstGeo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657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41CE6008-03F5-4D4F-90BD-1620921369B9}" type="datetimeFigureOut">
              <a:rPr lang="en-US" smtClean="0"/>
              <a:pPr/>
              <a:t>9/16/2008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99360" y="5085080"/>
            <a:ext cx="2316480" cy="2921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2425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BD2543CF-669A-4358-904D-FA3F5E3F2A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219710"/>
            <a:ext cx="6583680" cy="914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" y="1228090"/>
            <a:ext cx="3232150" cy="51181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900" b="1"/>
            </a:lvl1pPr>
            <a:lvl2pPr marL="365736" indent="0">
              <a:buNone/>
              <a:defRPr sz="1600" b="1"/>
            </a:lvl2pPr>
            <a:lvl3pPr marL="731472" indent="0">
              <a:buNone/>
              <a:defRPr sz="1400" b="1"/>
            </a:lvl3pPr>
            <a:lvl4pPr marL="1097208" indent="0">
              <a:buNone/>
              <a:defRPr sz="1300" b="1"/>
            </a:lvl4pPr>
            <a:lvl5pPr marL="1462944" indent="0">
              <a:buNone/>
              <a:defRPr sz="1300" b="1"/>
            </a:lvl5pPr>
            <a:lvl6pPr marL="1828680" indent="0">
              <a:buNone/>
              <a:defRPr sz="1300" b="1"/>
            </a:lvl6pPr>
            <a:lvl7pPr marL="2194415" indent="0">
              <a:buNone/>
              <a:defRPr sz="1300" b="1"/>
            </a:lvl7pPr>
            <a:lvl8pPr marL="2560152" indent="0">
              <a:buNone/>
              <a:defRPr sz="1300" b="1"/>
            </a:lvl8pPr>
            <a:lvl9pPr marL="2925888" indent="0">
              <a:buNone/>
              <a:defRPr sz="1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5760" y="1739900"/>
            <a:ext cx="3232150" cy="3161030"/>
          </a:xfrm>
          <a:prstGeom prst="rect">
            <a:avLst/>
          </a:prstGeo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16020" y="1228090"/>
            <a:ext cx="3233420" cy="51181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900" b="1"/>
            </a:lvl1pPr>
            <a:lvl2pPr marL="365736" indent="0">
              <a:buNone/>
              <a:defRPr sz="1600" b="1"/>
            </a:lvl2pPr>
            <a:lvl3pPr marL="731472" indent="0">
              <a:buNone/>
              <a:defRPr sz="1400" b="1"/>
            </a:lvl3pPr>
            <a:lvl4pPr marL="1097208" indent="0">
              <a:buNone/>
              <a:defRPr sz="1300" b="1"/>
            </a:lvl4pPr>
            <a:lvl5pPr marL="1462944" indent="0">
              <a:buNone/>
              <a:defRPr sz="1300" b="1"/>
            </a:lvl5pPr>
            <a:lvl6pPr marL="1828680" indent="0">
              <a:buNone/>
              <a:defRPr sz="1300" b="1"/>
            </a:lvl6pPr>
            <a:lvl7pPr marL="2194415" indent="0">
              <a:buNone/>
              <a:defRPr sz="1300" b="1"/>
            </a:lvl7pPr>
            <a:lvl8pPr marL="2560152" indent="0">
              <a:buNone/>
              <a:defRPr sz="1300" b="1"/>
            </a:lvl8pPr>
            <a:lvl9pPr marL="2925888" indent="0">
              <a:buNone/>
              <a:defRPr sz="1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16020" y="1739900"/>
            <a:ext cx="3233420" cy="3161030"/>
          </a:xfrm>
          <a:prstGeom prst="rect">
            <a:avLst/>
          </a:prstGeo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3657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41CE6008-03F5-4D4F-90BD-1620921369B9}" type="datetimeFigureOut">
              <a:rPr lang="en-US" smtClean="0"/>
              <a:pPr/>
              <a:t>9/16/2008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499360" y="5085080"/>
            <a:ext cx="2316480" cy="2921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2425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BD2543CF-669A-4358-904D-FA3F5E3F2A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219710"/>
            <a:ext cx="6583680" cy="9144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3657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41CE6008-03F5-4D4F-90BD-1620921369B9}" type="datetimeFigureOut">
              <a:rPr lang="en-US" smtClean="0"/>
              <a:pPr/>
              <a:t>9/16/2008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499360" y="5085080"/>
            <a:ext cx="2316480" cy="2921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2425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BD2543CF-669A-4358-904D-FA3F5E3F2A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3657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41CE6008-03F5-4D4F-90BD-1620921369B9}" type="datetimeFigureOut">
              <a:rPr lang="en-US" smtClean="0"/>
              <a:pPr/>
              <a:t>9/16/2008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499360" y="5085080"/>
            <a:ext cx="2316480" cy="2921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2425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BD2543CF-669A-4358-904D-FA3F5E3F2A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1" y="218440"/>
            <a:ext cx="2406650" cy="929640"/>
          </a:xfrm>
          <a:prstGeom prst="rect">
            <a:avLst/>
          </a:prstGeom>
        </p:spPr>
        <p:txBody>
          <a:bodyPr anchor="b"/>
          <a:lstStyle>
            <a:lvl1pPr algn="l">
              <a:defRPr sz="1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0040" y="218441"/>
            <a:ext cx="4089400" cy="4682490"/>
          </a:xfrm>
          <a:prstGeom prst="rect">
            <a:avLst/>
          </a:prstGeo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5761" y="1148081"/>
            <a:ext cx="2406650" cy="37528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/>
            </a:lvl1pPr>
            <a:lvl2pPr marL="365736" indent="0">
              <a:buNone/>
              <a:defRPr sz="1000"/>
            </a:lvl2pPr>
            <a:lvl3pPr marL="731472" indent="0">
              <a:buNone/>
              <a:defRPr sz="800"/>
            </a:lvl3pPr>
            <a:lvl4pPr marL="1097208" indent="0">
              <a:buNone/>
              <a:defRPr sz="700"/>
            </a:lvl4pPr>
            <a:lvl5pPr marL="1462944" indent="0">
              <a:buNone/>
              <a:defRPr sz="700"/>
            </a:lvl5pPr>
            <a:lvl6pPr marL="1828680" indent="0">
              <a:buNone/>
              <a:defRPr sz="700"/>
            </a:lvl6pPr>
            <a:lvl7pPr marL="2194415" indent="0">
              <a:buNone/>
              <a:defRPr sz="700"/>
            </a:lvl7pPr>
            <a:lvl8pPr marL="2560152" indent="0">
              <a:buNone/>
              <a:defRPr sz="700"/>
            </a:lvl8pPr>
            <a:lvl9pPr marL="2925888" indent="0">
              <a:buNone/>
              <a:defRPr sz="7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657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41CE6008-03F5-4D4F-90BD-1620921369B9}" type="datetimeFigureOut">
              <a:rPr lang="en-US" smtClean="0"/>
              <a:pPr/>
              <a:t>9/16/2008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99360" y="5085080"/>
            <a:ext cx="2316480" cy="2921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2425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BD2543CF-669A-4358-904D-FA3F5E3F2A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3830" y="3840480"/>
            <a:ext cx="4389120" cy="453390"/>
          </a:xfrm>
          <a:prstGeom prst="rect">
            <a:avLst/>
          </a:prstGeom>
        </p:spPr>
        <p:txBody>
          <a:bodyPr anchor="b"/>
          <a:lstStyle>
            <a:lvl1pPr algn="l">
              <a:defRPr sz="1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33830" y="490220"/>
            <a:ext cx="4389120" cy="32918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/>
            </a:lvl1pPr>
            <a:lvl2pPr marL="365736" indent="0">
              <a:buNone/>
              <a:defRPr sz="2200"/>
            </a:lvl2pPr>
            <a:lvl3pPr marL="731472" indent="0">
              <a:buNone/>
              <a:defRPr sz="1900"/>
            </a:lvl3pPr>
            <a:lvl4pPr marL="1097208" indent="0">
              <a:buNone/>
              <a:defRPr sz="1600"/>
            </a:lvl4pPr>
            <a:lvl5pPr marL="1462944" indent="0">
              <a:buNone/>
              <a:defRPr sz="1600"/>
            </a:lvl5pPr>
            <a:lvl6pPr marL="1828680" indent="0">
              <a:buNone/>
              <a:defRPr sz="1600"/>
            </a:lvl6pPr>
            <a:lvl7pPr marL="2194415" indent="0">
              <a:buNone/>
              <a:defRPr sz="1600"/>
            </a:lvl7pPr>
            <a:lvl8pPr marL="2560152" indent="0">
              <a:buNone/>
              <a:defRPr sz="1600"/>
            </a:lvl8pPr>
            <a:lvl9pPr marL="2925888" indent="0">
              <a:buNone/>
              <a:defRPr sz="1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3830" y="4293870"/>
            <a:ext cx="4389120" cy="64389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/>
            </a:lvl1pPr>
            <a:lvl2pPr marL="365736" indent="0">
              <a:buNone/>
              <a:defRPr sz="1000"/>
            </a:lvl2pPr>
            <a:lvl3pPr marL="731472" indent="0">
              <a:buNone/>
              <a:defRPr sz="800"/>
            </a:lvl3pPr>
            <a:lvl4pPr marL="1097208" indent="0">
              <a:buNone/>
              <a:defRPr sz="700"/>
            </a:lvl4pPr>
            <a:lvl5pPr marL="1462944" indent="0">
              <a:buNone/>
              <a:defRPr sz="700"/>
            </a:lvl5pPr>
            <a:lvl6pPr marL="1828680" indent="0">
              <a:buNone/>
              <a:defRPr sz="700"/>
            </a:lvl6pPr>
            <a:lvl7pPr marL="2194415" indent="0">
              <a:buNone/>
              <a:defRPr sz="700"/>
            </a:lvl7pPr>
            <a:lvl8pPr marL="2560152" indent="0">
              <a:buNone/>
              <a:defRPr sz="700"/>
            </a:lvl8pPr>
            <a:lvl9pPr marL="2925888" indent="0">
              <a:buNone/>
              <a:defRPr sz="7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657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41CE6008-03F5-4D4F-90BD-1620921369B9}" type="datetimeFigureOut">
              <a:rPr lang="en-US" smtClean="0"/>
              <a:pPr/>
              <a:t>9/16/2008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99360" y="5085080"/>
            <a:ext cx="2316480" cy="2921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2425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BD2543CF-669A-4358-904D-FA3F5E3F2A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0" y="0"/>
            <a:ext cx="7315200" cy="5486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5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0" y="4953000"/>
            <a:ext cx="7315200" cy="128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" name="Picture 6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0" y="152400"/>
            <a:ext cx="731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9" name="TextBox 18"/>
          <p:cNvSpPr txBox="1"/>
          <p:nvPr userDrawn="1"/>
        </p:nvSpPr>
        <p:spPr>
          <a:xfrm>
            <a:off x="46759" y="5130998"/>
            <a:ext cx="2057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Mechanics</a:t>
            </a:r>
            <a:endParaRPr lang="en-US" dirty="0"/>
          </a:p>
        </p:txBody>
      </p:sp>
      <p:sp>
        <p:nvSpPr>
          <p:cNvPr id="20" name="TextBox 19"/>
          <p:cNvSpPr txBox="1"/>
          <p:nvPr userDrawn="1"/>
        </p:nvSpPr>
        <p:spPr>
          <a:xfrm>
            <a:off x="5029200" y="235148"/>
            <a:ext cx="2057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Physics</a:t>
            </a:r>
            <a:endParaRPr lang="en-US" dirty="0"/>
          </a:p>
        </p:txBody>
      </p:sp>
      <p:sp>
        <p:nvSpPr>
          <p:cNvPr id="21" name="TextBox 20"/>
          <p:cNvSpPr txBox="1"/>
          <p:nvPr userDrawn="1"/>
        </p:nvSpPr>
        <p:spPr>
          <a:xfrm>
            <a:off x="0" y="235148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12</a:t>
            </a:r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3200400" y="5126668"/>
            <a:ext cx="40420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smtClean="0"/>
              <a:t>Drag</a:t>
            </a:r>
            <a:r>
              <a:rPr lang="en-GB" baseline="0" dirty="0" smtClean="0"/>
              <a:t> forces and free body diagrams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731472" rtl="0" eaLnBrk="1" latinLnBrk="0" hangingPunct="1">
        <a:spcBef>
          <a:spcPct val="0"/>
        </a:spcBef>
        <a:buNone/>
        <a:defRPr sz="3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02" indent="-274302" algn="l" defTabSz="731472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21" indent="-228585" algn="l" defTabSz="731472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40" indent="-182868" algn="l" defTabSz="731472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076" indent="-182868" algn="l" defTabSz="731472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812" indent="-182868" algn="l" defTabSz="731472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548" indent="-182868" algn="l" defTabSz="731472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284" indent="-182868" algn="l" defTabSz="731472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019" indent="-182868" algn="l" defTabSz="731472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755" indent="-182868" algn="l" defTabSz="731472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3147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65736" algn="l" defTabSz="73147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472" algn="l" defTabSz="73147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08" algn="l" defTabSz="73147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944" algn="l" defTabSz="73147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680" algn="l" defTabSz="73147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415" algn="l" defTabSz="73147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60152" algn="l" defTabSz="73147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25888" algn="l" defTabSz="73147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04800" y="838200"/>
            <a:ext cx="6858000" cy="52322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solidFill>
                  <a:srgbClr val="0070C0"/>
                </a:solidFill>
              </a:rPr>
              <a:t>Drag forces &amp; free bodies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59387" y="1478101"/>
            <a:ext cx="6460613" cy="3170099"/>
          </a:xfrm>
          <a:prstGeom prst="rect">
            <a:avLst/>
          </a:prstGeom>
          <a:noFill/>
          <a:ln w="34925">
            <a:solidFill>
              <a:srgbClr val="FFFFFF"/>
            </a:solidFill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  <a:reflection blurRad="6350" stA="50000" endA="300" endPos="38500" dist="50800" dir="5400000" sy="-100000" algn="bl" rotWithShape="0"/>
          </a:effectLst>
          <a:scene3d>
            <a:camera prst="perspectiveContrastingRightFacing"/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 </a:t>
            </a:r>
          </a:p>
          <a:p>
            <a:r>
              <a:rPr lang="en-GB" sz="2000" b="1" dirty="0" smtClean="0"/>
              <a:t>Understand the causes of drag forces between two solid </a:t>
            </a:r>
            <a:r>
              <a:rPr lang="en-GB" sz="2000" b="1" dirty="0" smtClean="0"/>
              <a:t>surfaces</a:t>
            </a:r>
          </a:p>
          <a:p>
            <a:endParaRPr lang="en-US" sz="2000" dirty="0" smtClean="0"/>
          </a:p>
          <a:p>
            <a:r>
              <a:rPr lang="en-GB" sz="2000" b="1" dirty="0" smtClean="0"/>
              <a:t>Understand the reason for aerodynamic </a:t>
            </a:r>
            <a:r>
              <a:rPr lang="en-GB" sz="2000" b="1" dirty="0" smtClean="0"/>
              <a:t>drag</a:t>
            </a:r>
          </a:p>
          <a:p>
            <a:endParaRPr lang="en-US" sz="2000" dirty="0" smtClean="0"/>
          </a:p>
          <a:p>
            <a:r>
              <a:rPr lang="en-GB" sz="2000" b="1" dirty="0" smtClean="0"/>
              <a:t>Understand the effect of air drag on a falling object gradually producing a force opposing weight</a:t>
            </a:r>
            <a:endParaRPr lang="en-US" sz="2000" dirty="0" smtClean="0"/>
          </a:p>
          <a:p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1524000" y="762000"/>
            <a:ext cx="403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chemeClr val="tx2"/>
                </a:solidFill>
              </a:rPr>
              <a:t>Mass &amp; weight</a:t>
            </a:r>
            <a:endParaRPr lang="en-US" sz="2400" dirty="0" smtClean="0">
              <a:solidFill>
                <a:schemeClr val="tx2"/>
              </a:solidFill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685800" y="2895600"/>
            <a:ext cx="5943600" cy="1143000"/>
          </a:xfrm>
          <a:prstGeom prst="roundRect">
            <a:avLst>
              <a:gd name="adj" fmla="val 48998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b="1" dirty="0" smtClean="0">
              <a:solidFill>
                <a:schemeClr val="bg1"/>
              </a:solidFill>
            </a:endParaRPr>
          </a:p>
          <a:p>
            <a:pPr algn="ctr"/>
            <a:r>
              <a:rPr lang="en-GB" sz="2400" b="1" dirty="0" smtClean="0">
                <a:solidFill>
                  <a:schemeClr val="bg1"/>
                </a:solidFill>
              </a:rPr>
              <a:t>Force of gravity acts at a point.</a:t>
            </a:r>
            <a:endParaRPr lang="en-US" sz="2400" dirty="0" smtClean="0">
              <a:solidFill>
                <a:schemeClr val="bg1"/>
              </a:solidFill>
            </a:endParaRPr>
          </a:p>
          <a:p>
            <a:pPr algn="ctr"/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2057400" y="1447800"/>
            <a:ext cx="2971800" cy="1219200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000" dirty="0" smtClean="0"/>
              <a:t>F = ma</a:t>
            </a:r>
          </a:p>
          <a:p>
            <a:pPr algn="ctr"/>
            <a:endParaRPr lang="en-GB" sz="2000" dirty="0" smtClean="0"/>
          </a:p>
          <a:p>
            <a:pPr algn="ctr"/>
            <a:r>
              <a:rPr lang="en-GB" sz="2000" dirty="0" smtClean="0"/>
              <a:t>g = F/m</a:t>
            </a:r>
            <a:endParaRPr lang="en-US" sz="2000" dirty="0"/>
          </a:p>
        </p:txBody>
      </p:sp>
      <p:sp>
        <p:nvSpPr>
          <p:cNvPr id="31" name="Rectangle 30"/>
          <p:cNvSpPr/>
          <p:nvPr/>
        </p:nvSpPr>
        <p:spPr>
          <a:xfrm>
            <a:off x="5105400" y="1905000"/>
            <a:ext cx="20574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p28,29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1371600" y="4340423"/>
            <a:ext cx="46482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 smtClean="0"/>
              <a:t>centre </a:t>
            </a:r>
            <a:r>
              <a:rPr lang="en-GB" dirty="0" smtClean="0"/>
              <a:t>of </a:t>
            </a:r>
            <a:r>
              <a:rPr lang="en-GB" dirty="0" smtClean="0"/>
              <a:t>gravity vs. centre </a:t>
            </a:r>
            <a:r>
              <a:rPr lang="en-GB" dirty="0" smtClean="0"/>
              <a:t>of mass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857071"/>
            <a:ext cx="693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Free-body diagrams</a:t>
            </a:r>
            <a:endParaRPr lang="en-GB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85800" y="1371600"/>
            <a:ext cx="5943600" cy="3352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21"/>
          <p:cNvGrpSpPr/>
          <p:nvPr/>
        </p:nvGrpSpPr>
        <p:grpSpPr>
          <a:xfrm rot="16200000">
            <a:off x="4514746" y="1886054"/>
            <a:ext cx="1416549" cy="1302042"/>
            <a:chOff x="1295400" y="2738443"/>
            <a:chExt cx="1416549" cy="1302042"/>
          </a:xfrm>
        </p:grpSpPr>
        <p:sp>
          <p:nvSpPr>
            <p:cNvPr id="14" name="Oval 13"/>
            <p:cNvSpPr/>
            <p:nvPr/>
          </p:nvSpPr>
          <p:spPr>
            <a:xfrm>
              <a:off x="1295400" y="3048000"/>
              <a:ext cx="685800" cy="685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Down Arrow 16"/>
            <p:cNvSpPr/>
            <p:nvPr/>
          </p:nvSpPr>
          <p:spPr>
            <a:xfrm rot="14641284">
              <a:off x="2140449" y="2547943"/>
              <a:ext cx="381000" cy="762000"/>
            </a:xfrm>
            <a:prstGeom prst="downArrow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Down Arrow 19"/>
            <p:cNvSpPr/>
            <p:nvPr/>
          </p:nvSpPr>
          <p:spPr>
            <a:xfrm rot="17848398">
              <a:off x="2140417" y="3468985"/>
              <a:ext cx="381000" cy="762000"/>
            </a:xfrm>
            <a:prstGeom prst="downArrow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Down Arrow 22"/>
          <p:cNvSpPr/>
          <p:nvPr/>
        </p:nvSpPr>
        <p:spPr>
          <a:xfrm>
            <a:off x="5029199" y="3352801"/>
            <a:ext cx="381000" cy="762000"/>
          </a:xfrm>
          <a:prstGeom prst="downArrow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>
            <a:off x="1143000" y="2438400"/>
            <a:ext cx="2971800" cy="1219200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000" dirty="0" smtClean="0"/>
              <a:t>show all forces acting on a single object</a:t>
            </a:r>
            <a:endParaRPr lang="en-US" sz="2000" dirty="0"/>
          </a:p>
        </p:txBody>
      </p:sp>
      <p:sp>
        <p:nvSpPr>
          <p:cNvPr id="19" name="Rectangle 18"/>
          <p:cNvSpPr/>
          <p:nvPr/>
        </p:nvSpPr>
        <p:spPr>
          <a:xfrm>
            <a:off x="838200" y="3810000"/>
            <a:ext cx="36576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GB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p23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857071"/>
            <a:ext cx="693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Drag forces</a:t>
            </a:r>
            <a:endParaRPr lang="en-GB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590800" y="4343400"/>
            <a:ext cx="2133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p24-25</a:t>
            </a:r>
            <a:endParaRPr lang="en-US" baseline="30000" dirty="0"/>
          </a:p>
        </p:txBody>
      </p:sp>
      <p:sp>
        <p:nvSpPr>
          <p:cNvPr id="35" name="TextBox 34"/>
          <p:cNvSpPr txBox="1"/>
          <p:nvPr/>
        </p:nvSpPr>
        <p:spPr>
          <a:xfrm>
            <a:off x="1752600" y="1600200"/>
            <a:ext cx="4038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Can you name 2 drag forces?</a:t>
            </a:r>
            <a:endParaRPr lang="en-US" sz="2000" b="1" dirty="0">
              <a:ln w="1905"/>
              <a:solidFill>
                <a:schemeClr val="accent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762000" y="2209800"/>
            <a:ext cx="5943600" cy="1143000"/>
          </a:xfrm>
          <a:prstGeom prst="roundRect">
            <a:avLst>
              <a:gd name="adj" fmla="val 48998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b="1" dirty="0" smtClean="0">
              <a:solidFill>
                <a:schemeClr val="bg1"/>
              </a:solidFill>
            </a:endParaRPr>
          </a:p>
          <a:p>
            <a:pPr algn="ctr"/>
            <a:r>
              <a:rPr lang="en-GB" sz="2400" b="1" dirty="0" smtClean="0">
                <a:solidFill>
                  <a:schemeClr val="bg1"/>
                </a:solidFill>
              </a:rPr>
              <a:t>Friction &amp; air-resistance</a:t>
            </a:r>
            <a:endParaRPr lang="en-US" sz="2400" dirty="0" smtClean="0">
              <a:solidFill>
                <a:schemeClr val="bg1"/>
              </a:solidFill>
            </a:endParaRPr>
          </a:p>
          <a:p>
            <a:pPr algn="ctr"/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752600" y="3657600"/>
            <a:ext cx="4038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What is the cause of each?</a:t>
            </a:r>
            <a:endParaRPr lang="en-US" sz="2000" b="1" dirty="0">
              <a:ln w="1905"/>
              <a:solidFill>
                <a:schemeClr val="accent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857071"/>
            <a:ext cx="693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Friction</a:t>
            </a:r>
            <a:endParaRPr lang="en-GB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590800" y="4343400"/>
            <a:ext cx="2133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p24-25</a:t>
            </a:r>
            <a:endParaRPr lang="en-US" baseline="30000" dirty="0"/>
          </a:p>
        </p:txBody>
      </p:sp>
      <p:sp>
        <p:nvSpPr>
          <p:cNvPr id="35" name="TextBox 34"/>
          <p:cNvSpPr txBox="1"/>
          <p:nvPr/>
        </p:nvSpPr>
        <p:spPr>
          <a:xfrm>
            <a:off x="1447800" y="1600200"/>
            <a:ext cx="457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What are the causes of friction?</a:t>
            </a:r>
            <a:endParaRPr lang="en-US" sz="2000" b="1" dirty="0">
              <a:ln w="1905"/>
              <a:solidFill>
                <a:schemeClr val="accent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762000" y="2209800"/>
            <a:ext cx="5943600" cy="1143000"/>
          </a:xfrm>
          <a:prstGeom prst="roundRect">
            <a:avLst>
              <a:gd name="adj" fmla="val 48998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b="1" dirty="0" smtClean="0">
              <a:solidFill>
                <a:schemeClr val="bg1"/>
              </a:solidFill>
            </a:endParaRPr>
          </a:p>
          <a:p>
            <a:pPr algn="ctr"/>
            <a:r>
              <a:rPr lang="en-GB" sz="2400" b="1" dirty="0" smtClean="0">
                <a:solidFill>
                  <a:schemeClr val="bg1"/>
                </a:solidFill>
              </a:rPr>
              <a:t>When does it act?</a:t>
            </a:r>
            <a:endParaRPr lang="en-US" sz="2400" dirty="0" smtClean="0">
              <a:solidFill>
                <a:schemeClr val="bg1"/>
              </a:solidFill>
            </a:endParaRPr>
          </a:p>
          <a:p>
            <a:pPr algn="ctr"/>
            <a:endParaRPr lang="en-U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857071"/>
            <a:ext cx="693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Air resistance</a:t>
            </a:r>
            <a:endParaRPr lang="en-GB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590800" y="4343400"/>
            <a:ext cx="2133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p24-25</a:t>
            </a:r>
            <a:endParaRPr lang="en-US" baseline="30000" dirty="0"/>
          </a:p>
        </p:txBody>
      </p:sp>
      <p:sp>
        <p:nvSpPr>
          <p:cNvPr id="35" name="TextBox 34"/>
          <p:cNvSpPr txBox="1"/>
          <p:nvPr/>
        </p:nvSpPr>
        <p:spPr>
          <a:xfrm>
            <a:off x="1447800" y="1600200"/>
            <a:ext cx="457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What is the cause of air resistance?</a:t>
            </a:r>
            <a:endParaRPr lang="en-US" sz="2000" b="1" dirty="0">
              <a:ln w="1905"/>
              <a:solidFill>
                <a:schemeClr val="accent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1371600" y="2514600"/>
            <a:ext cx="4876800" cy="1143000"/>
          </a:xfrm>
          <a:prstGeom prst="roundRect">
            <a:avLst>
              <a:gd name="adj" fmla="val 48998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b="1" dirty="0" smtClean="0">
              <a:solidFill>
                <a:schemeClr val="bg1"/>
              </a:solidFill>
            </a:endParaRPr>
          </a:p>
          <a:p>
            <a:pPr algn="ctr"/>
            <a:r>
              <a:rPr lang="en-GB" sz="2400" b="1" dirty="0" smtClean="0">
                <a:solidFill>
                  <a:schemeClr val="bg1"/>
                </a:solidFill>
              </a:rPr>
              <a:t>What effect will it have on a falling object?</a:t>
            </a:r>
            <a:endParaRPr lang="en-US" sz="2400" dirty="0" smtClean="0">
              <a:solidFill>
                <a:schemeClr val="bg1"/>
              </a:solidFill>
            </a:endParaRPr>
          </a:p>
          <a:p>
            <a:pPr algn="ctr"/>
            <a:endParaRPr lang="en-U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457200" y="1600200"/>
            <a:ext cx="3048000" cy="2954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GB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Drag</a:t>
            </a:r>
            <a:endParaRPr lang="en-US" sz="24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en-GB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Resistance</a:t>
            </a:r>
            <a:endParaRPr lang="en-US" sz="24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/>
            <a:r>
              <a:rPr lang="en-GB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Friction</a:t>
            </a:r>
            <a:endParaRPr lang="en-US" sz="24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en-GB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Opposing</a:t>
            </a:r>
            <a:endParaRPr lang="en-US" sz="24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/>
            <a:r>
              <a:rPr lang="en-GB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Aerodynamic</a:t>
            </a:r>
            <a:endParaRPr lang="en-US" sz="24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en-GB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Free fall</a:t>
            </a:r>
            <a:endParaRPr lang="en-US" sz="24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/>
            <a:r>
              <a:rPr lang="en-GB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terminal velocity</a:t>
            </a:r>
            <a:endParaRPr lang="en-US" sz="24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endParaRPr kumimoji="0" lang="en-GB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14400" y="926068"/>
            <a:ext cx="571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b="1" u="sng" dirty="0" smtClean="0"/>
              <a:t>Key words </a:t>
            </a:r>
            <a:r>
              <a:rPr lang="en-GB" sz="1800" u="sng" dirty="0" smtClean="0"/>
              <a:t>you should now recognise...</a:t>
            </a:r>
            <a:endParaRPr lang="en-US" sz="1800" u="sng" dirty="0"/>
          </a:p>
        </p:txBody>
      </p:sp>
      <p:grpSp>
        <p:nvGrpSpPr>
          <p:cNvPr id="9" name="Group 8"/>
          <p:cNvGrpSpPr/>
          <p:nvPr/>
        </p:nvGrpSpPr>
        <p:grpSpPr>
          <a:xfrm>
            <a:off x="4038600" y="1600200"/>
            <a:ext cx="2971800" cy="2667000"/>
            <a:chOff x="4038600" y="1600200"/>
            <a:chExt cx="2971800" cy="2667000"/>
          </a:xfrm>
        </p:grpSpPr>
        <p:sp>
          <p:nvSpPr>
            <p:cNvPr id="10" name="Rounded Rectangle 9"/>
            <p:cNvSpPr/>
            <p:nvPr/>
          </p:nvSpPr>
          <p:spPr>
            <a:xfrm>
              <a:off x="4038600" y="1600200"/>
              <a:ext cx="2971800" cy="2667000"/>
            </a:xfrm>
            <a:prstGeom prst="round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191000" y="2286000"/>
              <a:ext cx="2667000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800" b="1" u="sng" dirty="0" smtClean="0"/>
                <a:t>Homework:</a:t>
              </a:r>
            </a:p>
            <a:p>
              <a:pPr algn="ctr"/>
              <a:endParaRPr lang="en-GB" sz="1800" dirty="0" smtClean="0"/>
            </a:p>
            <a:p>
              <a:pPr algn="ctr"/>
              <a:r>
                <a:rPr lang="en-GB" sz="1800" dirty="0" smtClean="0"/>
                <a:t>Read through and answer questions on p26, 27</a:t>
              </a:r>
              <a:endParaRPr lang="en-US" sz="18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</TotalTime>
  <Words>164</Words>
  <Application>Microsoft Office PowerPoint</Application>
  <PresentationFormat>Custom</PresentationFormat>
  <Paragraphs>52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 Dan Marsh</dc:creator>
  <cp:lastModifiedBy>Dr Dan Marsh</cp:lastModifiedBy>
  <cp:revision>157</cp:revision>
  <dcterms:created xsi:type="dcterms:W3CDTF">2008-08-30T18:16:19Z</dcterms:created>
  <dcterms:modified xsi:type="dcterms:W3CDTF">2008-09-16T19:43:18Z</dcterms:modified>
</cp:coreProperties>
</file>