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71" r:id="rId3"/>
    <p:sldId id="278" r:id="rId4"/>
    <p:sldId id="279" r:id="rId5"/>
    <p:sldId id="280" r:id="rId6"/>
    <p:sldId id="281" r:id="rId7"/>
    <p:sldId id="263" r:id="rId8"/>
    <p:sldId id="275" r:id="rId9"/>
    <p:sldId id="276" r:id="rId10"/>
    <p:sldId id="277" r:id="rId11"/>
    <p:sldId id="282" r:id="rId12"/>
    <p:sldId id="272" r:id="rId13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6" autoAdjust="0"/>
    <p:restoredTop sz="94667" autoAdjust="0"/>
  </p:normalViewPr>
  <p:slideViewPr>
    <p:cSldViewPr>
      <p:cViewPr varScale="1">
        <p:scale>
          <a:sx n="88" d="100"/>
          <a:sy n="88" d="100"/>
        </p:scale>
        <p:origin x="-528" y="-108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Equations,</a:t>
            </a:r>
            <a:r>
              <a:rPr lang="en-GB" baseline="0" dirty="0" smtClean="0"/>
              <a:t> relative motion &amp; relative motion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Equations,</a:t>
            </a:r>
            <a:r>
              <a:rPr lang="en-GB" baseline="0" dirty="0" smtClean="0"/>
              <a:t> relative motion &amp; relative motion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Equations of motion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0787" y="1605677"/>
            <a:ext cx="6460613" cy="2585323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perspectiveContrastingRightFacing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 </a:t>
            </a:r>
          </a:p>
          <a:p>
            <a:r>
              <a:rPr lang="en-GB" sz="1800" b="1" dirty="0" smtClean="0"/>
              <a:t>Use the equations of uniformly accelerated motion in one </a:t>
            </a:r>
            <a:r>
              <a:rPr lang="en-GB" sz="1800" b="1" dirty="0" smtClean="0"/>
              <a:t>dimension.</a:t>
            </a:r>
          </a:p>
          <a:p>
            <a:endParaRPr lang="en-US" sz="1800" dirty="0" smtClean="0"/>
          </a:p>
          <a:p>
            <a:r>
              <a:rPr lang="en-GB" sz="1800" b="1" dirty="0" smtClean="0"/>
              <a:t>Combine two coplanar vectors at any angle by drawing : parallelogram and </a:t>
            </a:r>
            <a:r>
              <a:rPr lang="en-GB" sz="1800" b="1" dirty="0" smtClean="0"/>
              <a:t>triangle.</a:t>
            </a:r>
          </a:p>
          <a:p>
            <a:endParaRPr lang="en-US" sz="1800" dirty="0" smtClean="0"/>
          </a:p>
          <a:p>
            <a:r>
              <a:rPr lang="en-GB" sz="1800" b="1" dirty="0" smtClean="0"/>
              <a:t>Understand how to calculate relative </a:t>
            </a:r>
            <a:r>
              <a:rPr lang="en-GB" sz="1800" b="1" dirty="0" smtClean="0"/>
              <a:t>motion.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5707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Scale drawings to measure RESULTANT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371600"/>
            <a:ext cx="5943600" cy="335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124200" y="2438400"/>
            <a:ext cx="2209800" cy="1143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667000"/>
            <a:ext cx="1447800" cy="914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2000" y="4343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Scale: 1cm = </a:t>
            </a:r>
            <a:r>
              <a:rPr lang="en-GB" dirty="0" smtClean="0"/>
              <a:t>0.5 </a:t>
            </a:r>
            <a:r>
              <a:rPr lang="en-GB" dirty="0" smtClean="0"/>
              <a:t>ms</a:t>
            </a:r>
            <a:r>
              <a:rPr lang="en-GB" baseline="30000" dirty="0" smtClean="0"/>
              <a:t>-1</a:t>
            </a:r>
            <a:endParaRPr lang="en-US" baseline="30000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1676400" y="2438400"/>
            <a:ext cx="3581400" cy="22860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21352042">
            <a:off x="2667000" y="22098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Resultant</a:t>
            </a:r>
            <a:endParaRPr lang="en-US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81400" y="432429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Triangle </a:t>
            </a:r>
            <a:r>
              <a:rPr lang="en-GB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method</a:t>
            </a:r>
            <a:endParaRPr lang="en-US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3124200"/>
            <a:ext cx="990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 ms</a:t>
            </a:r>
            <a:r>
              <a:rPr lang="en-GB" baseline="30000" dirty="0" smtClean="0"/>
              <a:t>-1</a:t>
            </a:r>
            <a:endParaRPr lang="en-US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4267200" y="3048000"/>
            <a:ext cx="990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 ms</a:t>
            </a:r>
            <a:r>
              <a:rPr lang="en-GB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5707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Scale drawings to measure RESULTANT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371600"/>
            <a:ext cx="5943600" cy="335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524000" y="1905000"/>
            <a:ext cx="2209800" cy="1143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524000" y="3048000"/>
            <a:ext cx="1447800" cy="914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933700" y="2809875"/>
            <a:ext cx="220980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705225" y="1905000"/>
            <a:ext cx="1447800" cy="9144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524000" y="2819400"/>
            <a:ext cx="3581400" cy="22860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81600" y="26670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Resultant</a:t>
            </a:r>
            <a:endParaRPr lang="en-US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81400" y="432429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Parallelogram method</a:t>
            </a:r>
            <a:endParaRPr lang="en-US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4343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Scale: 1cm = </a:t>
            </a:r>
            <a:r>
              <a:rPr lang="en-GB" dirty="0" smtClean="0"/>
              <a:t>0.5 </a:t>
            </a:r>
            <a:r>
              <a:rPr lang="en-GB" dirty="0" smtClean="0"/>
              <a:t>ms</a:t>
            </a:r>
            <a:r>
              <a:rPr lang="en-GB" baseline="30000" dirty="0" smtClean="0"/>
              <a:t>-1</a:t>
            </a:r>
            <a:endParaRPr lang="en-US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1371600" y="3429000"/>
            <a:ext cx="990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 ms</a:t>
            </a:r>
            <a:r>
              <a:rPr lang="en-GB" baseline="30000" dirty="0" smtClean="0"/>
              <a:t>-1</a:t>
            </a:r>
            <a:endParaRPr lang="en-US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1905000" y="2133600"/>
            <a:ext cx="990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 ms</a:t>
            </a:r>
            <a:r>
              <a:rPr lang="en-GB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81000" y="1752600"/>
            <a:ext cx="3048000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Triangle </a:t>
            </a: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US" sz="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Parallelogram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Relative</a:t>
            </a:r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motion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926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Key words </a:t>
            </a:r>
            <a:r>
              <a:rPr lang="en-GB" sz="1800" u="sng" dirty="0" smtClean="0"/>
              <a:t>you should now recognise...</a:t>
            </a:r>
            <a:endParaRPr lang="en-US" sz="1800" u="sng" dirty="0"/>
          </a:p>
        </p:txBody>
      </p:sp>
      <p:sp>
        <p:nvSpPr>
          <p:cNvPr id="7" name="Rounded Rectangle 6"/>
          <p:cNvSpPr/>
          <p:nvPr/>
        </p:nvSpPr>
        <p:spPr>
          <a:xfrm>
            <a:off x="4038600" y="1600200"/>
            <a:ext cx="2971800" cy="2667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1828800"/>
            <a:ext cx="2667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Homework:</a:t>
            </a:r>
          </a:p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Questions 1 &amp; 2, p17</a:t>
            </a:r>
            <a:endParaRPr lang="en-GB" sz="1800" dirty="0" smtClean="0"/>
          </a:p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&amp;</a:t>
            </a:r>
          </a:p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Q1,2 and 3, </a:t>
            </a:r>
            <a:r>
              <a:rPr lang="en-GB" sz="1800" dirty="0" smtClean="0"/>
              <a:t>p19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533400" y="3429000"/>
            <a:ext cx="63246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143000" y="1600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Acceleration   =</a:t>
            </a:r>
            <a:endParaRPr lang="en-US" sz="18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3200400" y="1600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change in velocity</a:t>
            </a:r>
            <a:endParaRPr lang="en-US" sz="1800" dirty="0" smtClean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200400" y="1981200"/>
            <a:ext cx="2514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24200" y="204852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time taken for change</a:t>
            </a:r>
            <a:endParaRPr lang="en-US" sz="18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895600" y="2667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a   </a:t>
            </a:r>
            <a:r>
              <a:rPr lang="en-GB" sz="1800" dirty="0" smtClean="0"/>
              <a:t>=</a:t>
            </a:r>
            <a:endParaRPr lang="en-US" sz="18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2514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v - u</a:t>
            </a:r>
            <a:endParaRPr lang="en-US" sz="1800" dirty="0" smtClean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2895600"/>
            <a:ext cx="914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658" y="2971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</a:t>
            </a:r>
            <a:endParaRPr lang="en-US" sz="18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457200" y="762000"/>
            <a:ext cx="640080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solidFill>
                  <a:schemeClr val="bg1"/>
                </a:solidFill>
              </a:rPr>
              <a:t>We can derive four equations of motion...</a:t>
            </a:r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05000" y="369939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v   =   u + at</a:t>
            </a:r>
            <a:endParaRPr lang="en-US" sz="1800" dirty="0" smtClean="0"/>
          </a:p>
        </p:txBody>
      </p:sp>
      <p:sp>
        <p:nvSpPr>
          <p:cNvPr id="44" name="TextBox 43"/>
          <p:cNvSpPr txBox="1"/>
          <p:nvPr/>
        </p:nvSpPr>
        <p:spPr>
          <a:xfrm rot="20116651">
            <a:off x="1210226" y="3638907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rearranging...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38800" y="3623192"/>
            <a:ext cx="533400" cy="533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1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533400" y="3657600"/>
            <a:ext cx="63246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190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s   </a:t>
            </a:r>
            <a:r>
              <a:rPr lang="en-GB" sz="1800" dirty="0" smtClean="0"/>
              <a:t>=</a:t>
            </a:r>
            <a:endParaRPr lang="en-US" sz="18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1905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err="1" smtClean="0"/>
              <a:t>ut</a:t>
            </a:r>
            <a:r>
              <a:rPr lang="en-GB" sz="1800" dirty="0" smtClean="0"/>
              <a:t>   +  ½ (v – u) t</a:t>
            </a:r>
            <a:endParaRPr lang="en-US" sz="1800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1752600" y="2514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v - u  =   at</a:t>
            </a:r>
            <a:endParaRPr lang="en-US" sz="1800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533400" y="29718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substituting...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38800" y="3851792"/>
            <a:ext cx="533400" cy="533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2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8382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u="sng" dirty="0" smtClean="0"/>
              <a:t>The area under v/t graph = displacement, s</a:t>
            </a:r>
            <a:endParaRPr lang="en-US" sz="1800" b="1" u="sng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638800" y="1371600"/>
            <a:ext cx="1392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total area </a:t>
            </a: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under graph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10800000" flipV="1">
            <a:off x="5181598" y="1752600"/>
            <a:ext cx="457200" cy="15240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8600" y="2514600"/>
            <a:ext cx="2353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and rearranging </a:t>
            </a:r>
            <a:r>
              <a:rPr lang="en-GB" dirty="0" err="1" smtClean="0">
                <a:solidFill>
                  <a:schemeClr val="tx2"/>
                </a:solidFill>
              </a:rPr>
              <a:t>eqn</a:t>
            </a:r>
            <a:r>
              <a:rPr lang="en-GB" dirty="0" smtClean="0">
                <a:solidFill>
                  <a:schemeClr val="tx2"/>
                </a:solidFill>
              </a:rPr>
              <a:t> 1...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33600" y="3886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s   </a:t>
            </a:r>
            <a:r>
              <a:rPr lang="en-GB" sz="1800" dirty="0" smtClean="0"/>
              <a:t>=</a:t>
            </a:r>
            <a:endParaRPr lang="en-US" sz="180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2590800" y="3886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err="1" smtClean="0"/>
              <a:t>ut</a:t>
            </a:r>
            <a:r>
              <a:rPr lang="en-GB" sz="1800" dirty="0" smtClean="0"/>
              <a:t>   +  ½  at</a:t>
            </a:r>
            <a:r>
              <a:rPr lang="en-GB" sz="1800" baseline="30000" dirty="0" smtClean="0"/>
              <a:t>2</a:t>
            </a:r>
            <a:endParaRPr lang="en-US" sz="1800" baseline="30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685800" y="39624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or...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533400" y="3429000"/>
            <a:ext cx="63246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5800" y="1066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Average velocity   </a:t>
            </a:r>
            <a:r>
              <a:rPr lang="en-GB" sz="1800" dirty="0" smtClean="0"/>
              <a:t>=</a:t>
            </a:r>
            <a:endParaRPr lang="en-US" sz="18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3657600" y="105591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</a:t>
            </a:r>
            <a:endParaRPr lang="en-US" sz="1800" dirty="0" smtClean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657600" y="1371600"/>
            <a:ext cx="60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33800" y="142603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</a:t>
            </a:r>
            <a:endParaRPr lang="en-US" sz="1800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1905000" y="369939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   =   ½ (v + u)t</a:t>
            </a:r>
            <a:endParaRPr lang="en-US" sz="1800" dirty="0" smtClean="0"/>
          </a:p>
        </p:txBody>
      </p:sp>
      <p:sp>
        <p:nvSpPr>
          <p:cNvPr id="45" name="Oval 44"/>
          <p:cNvSpPr/>
          <p:nvPr/>
        </p:nvSpPr>
        <p:spPr>
          <a:xfrm>
            <a:off x="5638800" y="3623192"/>
            <a:ext cx="533400" cy="533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3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495800" y="1066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  =     v  +  u</a:t>
            </a:r>
            <a:endParaRPr lang="en-US" sz="1800" dirty="0" smtClean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181600" y="1415144"/>
            <a:ext cx="914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90458" y="149134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2</a:t>
            </a:r>
            <a:endParaRPr lang="en-US" sz="18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2438400" y="219891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</a:t>
            </a:r>
            <a:endParaRPr lang="en-US" sz="18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2209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 =       (v + u) t</a:t>
            </a:r>
            <a:endParaRPr lang="en-US" sz="1800" dirty="0" smtClean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3853542" y="2536372"/>
            <a:ext cx="1295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191000" y="2590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2</a:t>
            </a:r>
            <a:endParaRPr lang="en-US" sz="18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228600" y="2362200"/>
            <a:ext cx="2353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rearranging...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5800" y="3733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or...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533400" y="3429000"/>
            <a:ext cx="63246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 rot="20116651">
            <a:off x="1210226" y="3638907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rearranging...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38800" y="3623192"/>
            <a:ext cx="533400" cy="533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4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429000" y="914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   =   ½ (v + u)t</a:t>
            </a:r>
            <a:endParaRPr lang="en-US" sz="18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1219200" y="91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t   </a:t>
            </a:r>
            <a:r>
              <a:rPr lang="en-GB" sz="1800" dirty="0" smtClean="0"/>
              <a:t>=</a:t>
            </a:r>
            <a:endParaRPr lang="en-US" sz="18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3048000" y="1676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v - u</a:t>
            </a:r>
            <a:endParaRPr lang="en-US" sz="1800" dirty="0" smtClean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048000" y="1981200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00400" y="1981200"/>
            <a:ext cx="500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a</a:t>
            </a:r>
            <a:endParaRPr lang="en-US" sz="1800" dirty="0" smtClean="0"/>
          </a:p>
        </p:txBody>
      </p:sp>
      <p:sp>
        <p:nvSpPr>
          <p:cNvPr id="21" name="Oval 20"/>
          <p:cNvSpPr/>
          <p:nvPr/>
        </p:nvSpPr>
        <p:spPr>
          <a:xfrm>
            <a:off x="838200" y="914400"/>
            <a:ext cx="304800" cy="3048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US" sz="900" dirty="0"/>
          </a:p>
        </p:txBody>
      </p:sp>
      <p:sp>
        <p:nvSpPr>
          <p:cNvPr id="24" name="Oval 23"/>
          <p:cNvSpPr/>
          <p:nvPr/>
        </p:nvSpPr>
        <p:spPr>
          <a:xfrm>
            <a:off x="6324600" y="914400"/>
            <a:ext cx="304800" cy="3048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US" sz="900" dirty="0"/>
          </a:p>
        </p:txBody>
      </p:sp>
      <p:sp>
        <p:nvSpPr>
          <p:cNvPr id="25" name="TextBox 24"/>
          <p:cNvSpPr txBox="1"/>
          <p:nvPr/>
        </p:nvSpPr>
        <p:spPr>
          <a:xfrm>
            <a:off x="3200400" y="987623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into...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" y="1676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   =   ½ (v + u)</a:t>
            </a:r>
            <a:endParaRPr lang="en-US" sz="18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5257800" y="1676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(v – u)</a:t>
            </a:r>
            <a:endParaRPr lang="en-US" sz="1800" dirty="0" smtClean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4648200" y="1981200"/>
            <a:ext cx="152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257800" y="2069068"/>
            <a:ext cx="500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2a</a:t>
            </a:r>
            <a:endParaRPr lang="en-US" sz="1800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3124200" y="1676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=    (v + u)</a:t>
            </a:r>
            <a:endParaRPr lang="en-US" sz="1800" dirty="0" smtClean="0"/>
          </a:p>
        </p:txBody>
      </p:sp>
      <p:sp>
        <p:nvSpPr>
          <p:cNvPr id="50" name="TextBox 49"/>
          <p:cNvSpPr txBox="1"/>
          <p:nvPr/>
        </p:nvSpPr>
        <p:spPr>
          <a:xfrm>
            <a:off x="1905000" y="2590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2as   =   v</a:t>
            </a:r>
            <a:r>
              <a:rPr lang="en-GB" sz="1800" baseline="30000" dirty="0" smtClean="0"/>
              <a:t>2</a:t>
            </a:r>
            <a:r>
              <a:rPr lang="en-GB" sz="1800" dirty="0" smtClean="0"/>
              <a:t> – u</a:t>
            </a:r>
            <a:r>
              <a:rPr lang="en-GB" sz="1800" baseline="30000" dirty="0" smtClean="0"/>
              <a:t>2</a:t>
            </a:r>
            <a:endParaRPr lang="en-US" sz="1800" baseline="30000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1905000" y="3657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v</a:t>
            </a:r>
            <a:r>
              <a:rPr lang="en-GB" sz="1800" baseline="30000" dirty="0" smtClean="0"/>
              <a:t>2 </a:t>
            </a:r>
            <a:r>
              <a:rPr lang="en-GB" sz="1800" baseline="30000" dirty="0" smtClean="0"/>
              <a:t>   </a:t>
            </a:r>
            <a:r>
              <a:rPr lang="en-GB" sz="1800" dirty="0" smtClean="0"/>
              <a:t>= u</a:t>
            </a:r>
            <a:r>
              <a:rPr lang="en-GB" sz="1800" baseline="30000" dirty="0" smtClean="0"/>
              <a:t>2  </a:t>
            </a:r>
            <a:r>
              <a:rPr lang="en-GB" sz="1800" dirty="0" smtClean="0"/>
              <a:t>-</a:t>
            </a:r>
            <a:r>
              <a:rPr lang="en-GB" sz="1800" baseline="30000" dirty="0" smtClean="0"/>
              <a:t> </a:t>
            </a:r>
            <a:r>
              <a:rPr lang="en-GB" sz="1800" dirty="0" smtClean="0"/>
              <a:t>2as</a:t>
            </a:r>
            <a:endParaRPr lang="en-US" sz="18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264228" y="3886200"/>
            <a:ext cx="4593772" cy="914400"/>
            <a:chOff x="1905000" y="3886200"/>
            <a:chExt cx="4593772" cy="914400"/>
          </a:xfrm>
        </p:grpSpPr>
        <p:grpSp>
          <p:nvGrpSpPr>
            <p:cNvPr id="13" name="Group 12"/>
            <p:cNvGrpSpPr/>
            <p:nvPr/>
          </p:nvGrpSpPr>
          <p:grpSpPr>
            <a:xfrm>
              <a:off x="2612572" y="3886200"/>
              <a:ext cx="3886200" cy="914400"/>
              <a:chOff x="2590800" y="3886200"/>
              <a:chExt cx="3886200" cy="914400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2590800" y="3886200"/>
                <a:ext cx="3886200" cy="9144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5638800" y="4080392"/>
                <a:ext cx="533400" cy="53340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dirty="0" smtClean="0"/>
                  <a:t>4</a:t>
                </a:r>
                <a:endParaRPr lang="en-US" sz="1200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905000" y="4191000"/>
              <a:ext cx="3581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v</a:t>
              </a:r>
              <a:r>
                <a:rPr lang="en-GB" sz="1800" baseline="30000" dirty="0" smtClean="0"/>
                <a:t>2 </a:t>
              </a:r>
              <a:r>
                <a:rPr lang="en-GB" sz="1800" baseline="30000" dirty="0" smtClean="0"/>
                <a:t>   </a:t>
              </a:r>
              <a:r>
                <a:rPr lang="en-GB" sz="1800" dirty="0" smtClean="0"/>
                <a:t>= u</a:t>
              </a:r>
              <a:r>
                <a:rPr lang="en-GB" sz="1800" baseline="30000" dirty="0" smtClean="0"/>
                <a:t>2  </a:t>
              </a:r>
              <a:r>
                <a:rPr lang="en-GB" sz="1800" dirty="0" smtClean="0"/>
                <a:t>-</a:t>
              </a:r>
              <a:r>
                <a:rPr lang="en-GB" sz="1800" baseline="30000" dirty="0" smtClean="0"/>
                <a:t> </a:t>
              </a:r>
              <a:r>
                <a:rPr lang="en-GB" sz="1800" dirty="0" smtClean="0"/>
                <a:t>2as</a:t>
              </a:r>
              <a:endParaRPr lang="en-US" sz="1800" baseline="30000" dirty="0" smtClean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0" y="2819400"/>
            <a:ext cx="4572000" cy="914400"/>
            <a:chOff x="0" y="2819400"/>
            <a:chExt cx="4572000" cy="914400"/>
          </a:xfrm>
        </p:grpSpPr>
        <p:sp>
          <p:nvSpPr>
            <p:cNvPr id="8" name="Rounded Rectangle 7"/>
            <p:cNvSpPr/>
            <p:nvPr/>
          </p:nvSpPr>
          <p:spPr>
            <a:xfrm>
              <a:off x="609600" y="2819400"/>
              <a:ext cx="3962400" cy="914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0" y="3089792"/>
              <a:ext cx="3581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s   =   ½ (v + u)t</a:t>
              </a:r>
              <a:endParaRPr lang="en-US" sz="1800" dirty="0" smtClean="0"/>
            </a:p>
          </p:txBody>
        </p:sp>
        <p:sp>
          <p:nvSpPr>
            <p:cNvPr id="10" name="Oval 9"/>
            <p:cNvSpPr/>
            <p:nvPr/>
          </p:nvSpPr>
          <p:spPr>
            <a:xfrm>
              <a:off x="3733800" y="3013592"/>
              <a:ext cx="533400" cy="5334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3</a:t>
              </a:r>
              <a:endParaRPr lang="en-US" sz="12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048000" y="1752600"/>
            <a:ext cx="3810000" cy="914400"/>
            <a:chOff x="2133600" y="1785258"/>
            <a:chExt cx="3810000" cy="914400"/>
          </a:xfrm>
        </p:grpSpPr>
        <p:sp>
          <p:nvSpPr>
            <p:cNvPr id="14" name="Rounded Rectangle 13"/>
            <p:cNvSpPr/>
            <p:nvPr/>
          </p:nvSpPr>
          <p:spPr>
            <a:xfrm>
              <a:off x="2133600" y="1785258"/>
              <a:ext cx="3810000" cy="914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105400" y="1937658"/>
              <a:ext cx="533400" cy="5334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</a:t>
              </a:r>
              <a:endParaRPr lang="en-US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62200" y="20574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 smtClean="0"/>
                <a:t>s   </a:t>
              </a:r>
              <a:r>
                <a:rPr lang="en-GB" sz="1800" dirty="0" smtClean="0"/>
                <a:t>=</a:t>
              </a:r>
              <a:endParaRPr lang="en-US" sz="1800" dirty="0" smtClean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19400" y="2057400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err="1" smtClean="0"/>
                <a:t>ut</a:t>
              </a:r>
              <a:r>
                <a:rPr lang="en-GB" sz="1800" dirty="0" smtClean="0"/>
                <a:t>   +  ½  at</a:t>
              </a:r>
              <a:r>
                <a:rPr lang="en-GB" sz="1800" baseline="30000" dirty="0" smtClean="0"/>
                <a:t>2</a:t>
              </a:r>
              <a:endParaRPr lang="en-US" sz="1800" baseline="30000" dirty="0" smtClean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-76200" y="685800"/>
            <a:ext cx="4419600" cy="914400"/>
            <a:chOff x="1828800" y="685800"/>
            <a:chExt cx="4419600" cy="914400"/>
          </a:xfrm>
        </p:grpSpPr>
        <p:sp>
          <p:nvSpPr>
            <p:cNvPr id="20" name="Rounded Rectangle 19"/>
            <p:cNvSpPr/>
            <p:nvPr/>
          </p:nvSpPr>
          <p:spPr>
            <a:xfrm>
              <a:off x="2590800" y="685800"/>
              <a:ext cx="3657600" cy="914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28800" y="956192"/>
              <a:ext cx="3581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v   =   u + at</a:t>
              </a:r>
              <a:endParaRPr lang="en-US" sz="1800" dirty="0" smtClean="0"/>
            </a:p>
          </p:txBody>
        </p:sp>
        <p:sp>
          <p:nvSpPr>
            <p:cNvPr id="23" name="Oval 22"/>
            <p:cNvSpPr/>
            <p:nvPr/>
          </p:nvSpPr>
          <p:spPr>
            <a:xfrm>
              <a:off x="5334000" y="879992"/>
              <a:ext cx="533400" cy="5334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</a:t>
              </a:r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371600" y="9144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Write out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GB" sz="2400" dirty="0" smtClean="0">
                <a:solidFill>
                  <a:schemeClr val="tx2"/>
                </a:solidFill>
              </a:rPr>
              <a:t>,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en-GB" sz="2400" dirty="0" smtClean="0">
                <a:solidFill>
                  <a:schemeClr val="tx2"/>
                </a:solidFill>
              </a:rPr>
              <a:t>,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GB" sz="2400" dirty="0" smtClean="0">
                <a:solidFill>
                  <a:schemeClr val="tx2"/>
                </a:solidFill>
              </a:rPr>
              <a:t>,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GB" sz="2400" dirty="0" smtClean="0">
                <a:solidFill>
                  <a:schemeClr val="tx2"/>
                </a:solidFill>
              </a:rPr>
              <a:t> and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16002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s</a:t>
            </a:r>
            <a:r>
              <a:rPr lang="en-GB" sz="1800" dirty="0" smtClean="0"/>
              <a:t>   =   di</a:t>
            </a:r>
            <a:r>
              <a:rPr lang="en-GB" sz="1800" u="sng" dirty="0" smtClean="0"/>
              <a:t>s</a:t>
            </a:r>
            <a:r>
              <a:rPr lang="en-GB" sz="1800" dirty="0" smtClean="0"/>
              <a:t>placement</a:t>
            </a:r>
            <a:endParaRPr lang="en-US" sz="18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685800" y="19431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u</a:t>
            </a:r>
            <a:r>
              <a:rPr lang="en-GB" sz="1800" dirty="0" smtClean="0"/>
              <a:t>   =   initial velocity</a:t>
            </a:r>
            <a:endParaRPr lang="en-US" sz="18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85800" y="2286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v</a:t>
            </a:r>
            <a:r>
              <a:rPr lang="en-GB" sz="1800" dirty="0" smtClean="0"/>
              <a:t>   =   final velocity</a:t>
            </a:r>
            <a:endParaRPr lang="en-US" sz="18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85800" y="26289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a</a:t>
            </a:r>
            <a:r>
              <a:rPr lang="en-GB" sz="1800" dirty="0" smtClean="0"/>
              <a:t>   =   acceleration</a:t>
            </a:r>
            <a:endParaRPr lang="en-US" sz="18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685800" y="2971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t</a:t>
            </a:r>
            <a:r>
              <a:rPr lang="en-GB" sz="1800" dirty="0" smtClean="0"/>
              <a:t>   =   time</a:t>
            </a:r>
            <a:endParaRPr lang="en-US" sz="1800" b="1" dirty="0" smtClean="0"/>
          </a:p>
        </p:txBody>
      </p:sp>
      <p:sp>
        <p:nvSpPr>
          <p:cNvPr id="28" name="Rounded Rectangle 27"/>
          <p:cNvSpPr/>
          <p:nvPr/>
        </p:nvSpPr>
        <p:spPr>
          <a:xfrm>
            <a:off x="685800" y="3505200"/>
            <a:ext cx="5943600" cy="11430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If </a:t>
            </a:r>
            <a:r>
              <a:rPr lang="en-GB" sz="2800" b="1" dirty="0" smtClean="0">
                <a:solidFill>
                  <a:schemeClr val="bg1"/>
                </a:solidFill>
              </a:rPr>
              <a:t>you have any 3 you can calculate the other 2.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962400" y="1676400"/>
            <a:ext cx="2971800" cy="12192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114800" y="1828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Examples 1 &amp; 2, p17</a:t>
            </a: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5707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Relative motion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524000"/>
            <a:ext cx="5943600" cy="297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6200000">
            <a:off x="3895725" y="1714500"/>
            <a:ext cx="381000" cy="7620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5400000">
            <a:off x="3086100" y="1714500"/>
            <a:ext cx="381000" cy="7620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43425" y="1945565"/>
            <a:ext cx="1857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Person walking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95400" y="1945565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Moving walkway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166258" y="3200400"/>
            <a:ext cx="1447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635828" y="3200400"/>
            <a:ext cx="1371600" cy="1589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105400" y="3048000"/>
            <a:ext cx="990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 ms</a:t>
            </a:r>
            <a:r>
              <a:rPr lang="en-GB" baseline="30000" dirty="0" smtClean="0"/>
              <a:t>-1</a:t>
            </a:r>
            <a:endParaRPr lang="en-US" baseline="30000" dirty="0"/>
          </a:p>
        </p:txBody>
      </p:sp>
      <p:sp>
        <p:nvSpPr>
          <p:cNvPr id="49" name="TextBox 48"/>
          <p:cNvSpPr txBox="1"/>
          <p:nvPr/>
        </p:nvSpPr>
        <p:spPr>
          <a:xfrm>
            <a:off x="838200" y="4038600"/>
            <a:ext cx="563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Resultant velocity, relative to th</a:t>
            </a:r>
            <a:r>
              <a:rPr lang="en-GB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floor</a:t>
            </a:r>
            <a:r>
              <a:rPr lang="en-GB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 0 ms</a:t>
            </a:r>
            <a:r>
              <a:rPr lang="en-GB" sz="16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</a:t>
            </a:r>
            <a:r>
              <a:rPr lang="en-GB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3048000"/>
            <a:ext cx="990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-2 ms</a:t>
            </a:r>
            <a:r>
              <a:rPr lang="en-GB" baseline="30000" dirty="0" smtClean="0"/>
              <a:t>-1</a:t>
            </a:r>
            <a:endParaRPr lang="en-US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3429000"/>
            <a:ext cx="200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v of person, </a:t>
            </a:r>
          </a:p>
          <a:p>
            <a:pPr algn="ctr"/>
            <a:r>
              <a:rPr lang="en-GB" sz="1200" dirty="0" smtClean="0"/>
              <a:t>relative to the walkway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57225" y="3424535"/>
            <a:ext cx="200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v of walkway,</a:t>
            </a:r>
          </a:p>
          <a:p>
            <a:pPr algn="ctr"/>
            <a:r>
              <a:rPr lang="en-GB" sz="1200" dirty="0" smtClean="0"/>
              <a:t>relative to the floor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5707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Combining </a:t>
            </a:r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vectors </a:t>
            </a:r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not in a line.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371600"/>
            <a:ext cx="5943600" cy="335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25908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4641284">
            <a:off x="5340849" y="2090743"/>
            <a:ext cx="381000" cy="7620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7848398">
            <a:off x="5340817" y="3011785"/>
            <a:ext cx="381000" cy="7620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4188023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 </a:t>
            </a:r>
            <a:r>
              <a:rPr lang="en-GB" dirty="0" smtClean="0"/>
              <a:t>vectors, </a:t>
            </a:r>
            <a:r>
              <a:rPr lang="en-GB" dirty="0" smtClean="0"/>
              <a:t>not in a line</a:t>
            </a:r>
            <a:endParaRPr lang="en-US" dirty="0"/>
          </a:p>
        </p:txBody>
      </p:sp>
      <p:grpSp>
        <p:nvGrpSpPr>
          <p:cNvPr id="2" name="Group 21"/>
          <p:cNvGrpSpPr/>
          <p:nvPr/>
        </p:nvGrpSpPr>
        <p:grpSpPr>
          <a:xfrm rot="16200000">
            <a:off x="1390547" y="1809854"/>
            <a:ext cx="1416549" cy="1302042"/>
            <a:chOff x="1295400" y="2738443"/>
            <a:chExt cx="1416549" cy="1302042"/>
          </a:xfrm>
        </p:grpSpPr>
        <p:sp>
          <p:nvSpPr>
            <p:cNvPr id="14" name="Oval 13"/>
            <p:cNvSpPr/>
            <p:nvPr/>
          </p:nvSpPr>
          <p:spPr>
            <a:xfrm>
              <a:off x="1295400" y="3048000"/>
              <a:ext cx="6858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Down Arrow 16"/>
            <p:cNvSpPr/>
            <p:nvPr/>
          </p:nvSpPr>
          <p:spPr>
            <a:xfrm rot="14641284">
              <a:off x="2140449" y="2547943"/>
              <a:ext cx="381000" cy="76200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Down Arrow 19"/>
            <p:cNvSpPr/>
            <p:nvPr/>
          </p:nvSpPr>
          <p:spPr>
            <a:xfrm rot="17848398">
              <a:off x="2140417" y="3468985"/>
              <a:ext cx="381000" cy="76200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own Arrow 22"/>
          <p:cNvSpPr/>
          <p:nvPr/>
        </p:nvSpPr>
        <p:spPr>
          <a:xfrm>
            <a:off x="1905000" y="3276600"/>
            <a:ext cx="381000" cy="7620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219200" y="4188023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 </a:t>
            </a:r>
            <a:r>
              <a:rPr lang="en-GB" dirty="0" smtClean="0"/>
              <a:t>vectors</a:t>
            </a:r>
            <a:r>
              <a:rPr lang="en-GB" dirty="0" smtClean="0"/>
              <a:t>, not in a 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400</Words>
  <Application>Microsoft Office PowerPoint</Application>
  <PresentationFormat>Custom</PresentationFormat>
  <Paragraphs>127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142</cp:revision>
  <dcterms:created xsi:type="dcterms:W3CDTF">2008-08-30T18:16:19Z</dcterms:created>
  <dcterms:modified xsi:type="dcterms:W3CDTF">2008-09-10T18:20:31Z</dcterms:modified>
</cp:coreProperties>
</file>