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64" r:id="rId6"/>
    <p:sldId id="265" r:id="rId7"/>
    <p:sldId id="267" r:id="rId8"/>
    <p:sldId id="266" r:id="rId9"/>
    <p:sldId id="272" r:id="rId10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6" autoAdjust="0"/>
    <p:restoredTop sz="94667" autoAdjust="0"/>
  </p:normalViewPr>
  <p:slideViewPr>
    <p:cSldViewPr>
      <p:cViewPr varScale="1">
        <p:scale>
          <a:sx n="93" d="100"/>
          <a:sy n="93" d="100"/>
        </p:scale>
        <p:origin x="-492" y="-102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– quiz 1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Vectors,</a:t>
            </a:r>
            <a:r>
              <a:rPr lang="en-GB" baseline="0" dirty="0" smtClean="0"/>
              <a:t> scalars &amp; kinematics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– quiz 1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Vectors,</a:t>
            </a:r>
            <a:r>
              <a:rPr lang="en-GB" baseline="0" dirty="0" smtClean="0"/>
              <a:t> scalars &amp; kinematics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6858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Quiz </a:t>
            </a:r>
            <a:r>
              <a:rPr lang="en-GB" sz="2800" b="1" dirty="0" smtClean="0">
                <a:solidFill>
                  <a:srgbClr val="0070C0"/>
                </a:solidFill>
              </a:rPr>
              <a:t>answers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1/ </a:t>
            </a:r>
            <a:r>
              <a:rPr lang="en-GB" sz="1800" dirty="0" smtClean="0">
                <a:solidFill>
                  <a:schemeClr val="tx2"/>
                </a:solidFill>
              </a:rPr>
              <a:t>Define the term </a:t>
            </a:r>
            <a:r>
              <a:rPr lang="en-GB" sz="1800" b="1" dirty="0" smtClean="0">
                <a:solidFill>
                  <a:schemeClr val="tx2"/>
                </a:solidFill>
              </a:rPr>
              <a:t>‘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mechanics</a:t>
            </a:r>
            <a:r>
              <a:rPr lang="en-GB" sz="1800" b="1" dirty="0" smtClean="0">
                <a:solidFill>
                  <a:schemeClr val="tx2"/>
                </a:solidFill>
              </a:rPr>
              <a:t>’</a:t>
            </a:r>
            <a:endParaRPr lang="en-US" sz="1800" b="1" dirty="0" smtClean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86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2a/ </a:t>
            </a:r>
            <a:r>
              <a:rPr lang="en-GB" sz="1800" dirty="0" smtClean="0">
                <a:solidFill>
                  <a:schemeClr val="tx2"/>
                </a:solidFill>
              </a:rPr>
              <a:t>What are the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scalar</a:t>
            </a:r>
            <a:r>
              <a:rPr lang="en-GB" sz="1800" dirty="0" smtClean="0">
                <a:solidFill>
                  <a:schemeClr val="tx2"/>
                </a:solidFill>
              </a:rPr>
              <a:t> terms for ‘how far’ &amp; ‘how fast’? 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5908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2b/ </a:t>
            </a:r>
            <a:r>
              <a:rPr lang="en-GB" sz="1800" dirty="0" smtClean="0">
                <a:solidFill>
                  <a:schemeClr val="tx2"/>
                </a:solidFill>
              </a:rPr>
              <a:t>What are the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vector</a:t>
            </a:r>
            <a:r>
              <a:rPr lang="en-GB" sz="1800" dirty="0" smtClean="0">
                <a:solidFill>
                  <a:schemeClr val="tx2"/>
                </a:solidFill>
              </a:rPr>
              <a:t> terms for ‘how far’ &amp; ‘how fast’? 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15240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32766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4800" y="3657600"/>
            <a:ext cx="3048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15240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Mechanics is the study of how forces affect objects.</a:t>
            </a:r>
            <a:endParaRPr lang="en-US" sz="18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04800" y="3288268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SCALAR:</a:t>
            </a:r>
            <a:r>
              <a:rPr lang="en-GB" sz="1800" dirty="0" smtClean="0"/>
              <a:t> distance &amp; speed</a:t>
            </a:r>
            <a:endParaRPr lang="en-US" sz="18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04800" y="3669268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VECTO</a:t>
            </a:r>
            <a:r>
              <a:rPr lang="en-GB" sz="1800" b="1" dirty="0" smtClean="0"/>
              <a:t>R:</a:t>
            </a:r>
            <a:r>
              <a:rPr lang="en-GB" sz="1800" dirty="0" smtClean="0"/>
              <a:t> displacement &amp; velocity</a:t>
            </a: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3400" y="7620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3a/ </a:t>
            </a:r>
            <a:r>
              <a:rPr lang="en-GB" sz="1800" dirty="0" smtClean="0">
                <a:solidFill>
                  <a:schemeClr val="tx2"/>
                </a:solidFill>
              </a:rPr>
              <a:t>How do you calculate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average velocity</a:t>
            </a:r>
            <a:r>
              <a:rPr lang="en-GB" sz="1800" b="1" dirty="0" smtClean="0">
                <a:solidFill>
                  <a:schemeClr val="tx2"/>
                </a:solidFill>
              </a:rPr>
              <a:t>? </a:t>
            </a:r>
            <a:r>
              <a:rPr lang="en-GB" sz="1800" dirty="0" smtClean="0">
                <a:solidFill>
                  <a:schemeClr val="tx2"/>
                </a:solidFill>
              </a:rPr>
              <a:t>(equation)</a:t>
            </a:r>
          </a:p>
          <a:p>
            <a:r>
              <a:rPr lang="en-GB" sz="1800" b="1" dirty="0" smtClean="0">
                <a:solidFill>
                  <a:schemeClr val="tx2"/>
                </a:solidFill>
              </a:rPr>
              <a:t>3b/ </a:t>
            </a:r>
            <a:r>
              <a:rPr lang="en-GB" sz="1800" dirty="0" smtClean="0">
                <a:solidFill>
                  <a:schemeClr val="tx2"/>
                </a:solidFill>
              </a:rPr>
              <a:t>What are the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units</a:t>
            </a:r>
            <a:r>
              <a:rPr lang="en-GB" sz="1800" b="1" dirty="0" smtClean="0">
                <a:solidFill>
                  <a:schemeClr val="tx2"/>
                </a:solidFill>
              </a:rPr>
              <a:t> </a:t>
            </a:r>
            <a:r>
              <a:rPr lang="en-GB" sz="1800" dirty="0" smtClean="0">
                <a:solidFill>
                  <a:schemeClr val="tx2"/>
                </a:solidFill>
              </a:rPr>
              <a:t>of velocity?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5146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4a/ </a:t>
            </a:r>
            <a:r>
              <a:rPr lang="en-GB" sz="1800" dirty="0" smtClean="0">
                <a:solidFill>
                  <a:schemeClr val="tx2"/>
                </a:solidFill>
              </a:rPr>
              <a:t>Define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instantaneous velocity</a:t>
            </a:r>
            <a:r>
              <a:rPr lang="en-GB" sz="1800" b="1" dirty="0" smtClean="0">
                <a:solidFill>
                  <a:schemeClr val="tx2"/>
                </a:solidFill>
              </a:rPr>
              <a:t>? </a:t>
            </a:r>
            <a:endParaRPr lang="en-GB" sz="1800" dirty="0" smtClean="0">
              <a:solidFill>
                <a:schemeClr val="tx2"/>
              </a:solidFill>
            </a:endParaRPr>
          </a:p>
          <a:p>
            <a:r>
              <a:rPr lang="en-GB" sz="1800" b="1" dirty="0" smtClean="0">
                <a:solidFill>
                  <a:schemeClr val="tx2"/>
                </a:solidFill>
              </a:rPr>
              <a:t>4b/ </a:t>
            </a:r>
            <a:r>
              <a:rPr lang="en-GB" sz="1800" dirty="0" smtClean="0">
                <a:solidFill>
                  <a:schemeClr val="tx2"/>
                </a:solidFill>
              </a:rPr>
              <a:t>How do you calculate instantaneous velocity?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914400" y="1905000"/>
            <a:ext cx="2438400" cy="381000"/>
            <a:chOff x="914400" y="1905000"/>
            <a:chExt cx="2438400" cy="381000"/>
          </a:xfrm>
        </p:grpSpPr>
        <p:sp>
          <p:nvSpPr>
            <p:cNvPr id="17" name="TextBox 16"/>
            <p:cNvSpPr txBox="1"/>
            <p:nvPr/>
          </p:nvSpPr>
          <p:spPr>
            <a:xfrm>
              <a:off x="1447800" y="1981200"/>
              <a:ext cx="304800" cy="30480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GB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1</a:t>
              </a:r>
              <a:endPara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14400" y="1905000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(ms</a:t>
              </a:r>
              <a:r>
                <a:rPr lang="en-GB" sz="1800" baseline="30000" dirty="0" smtClean="0"/>
                <a:t>-1</a:t>
              </a:r>
              <a:r>
                <a:rPr lang="en-GB" sz="1800" dirty="0" smtClean="0"/>
                <a:t>)</a:t>
              </a:r>
              <a:endParaRPr lang="en-US" sz="1800" dirty="0" smtClean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28600" y="3200400"/>
            <a:ext cx="6858000" cy="923330"/>
            <a:chOff x="228600" y="3200400"/>
            <a:chExt cx="6858000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1981200" y="3768904"/>
              <a:ext cx="304800" cy="30480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GB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2</a:t>
              </a:r>
              <a:endPara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" y="3200400"/>
              <a:ext cx="6858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 smtClean="0"/>
                <a:t>Instantaneous velocity is the velocity of an object measured at a point, and over a time that is small relative to the whole motion.</a:t>
              </a:r>
              <a:endParaRPr lang="en-US" sz="1800" dirty="0" smtClean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990600" y="1371600"/>
            <a:ext cx="5410200" cy="1066800"/>
            <a:chOff x="990600" y="1371600"/>
            <a:chExt cx="5410200" cy="1066800"/>
          </a:xfrm>
        </p:grpSpPr>
        <p:sp>
          <p:nvSpPr>
            <p:cNvPr id="16" name="TextBox 15"/>
            <p:cNvSpPr txBox="1"/>
            <p:nvPr/>
          </p:nvSpPr>
          <p:spPr>
            <a:xfrm>
              <a:off x="5867400" y="1676400"/>
              <a:ext cx="304800" cy="30777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GB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2</a:t>
              </a:r>
              <a:endPara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43000" y="1524000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 smtClean="0"/>
                <a:t>Average velocity   =</a:t>
              </a:r>
              <a:endParaRPr lang="en-US" sz="1800" dirty="0" smtClean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29000" y="1524000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total displacement</a:t>
              </a:r>
              <a:endParaRPr lang="en-US" sz="1800" dirty="0" smtClean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581400" y="1905000"/>
              <a:ext cx="21336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429000" y="1972320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total time</a:t>
              </a:r>
              <a:endParaRPr lang="en-US" sz="1800" dirty="0" smtClean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990600" y="1371600"/>
              <a:ext cx="5410200" cy="1066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04800" y="4114800"/>
            <a:ext cx="6781800" cy="826532"/>
            <a:chOff x="304800" y="4114800"/>
            <a:chExt cx="6781800" cy="826532"/>
          </a:xfrm>
        </p:grpSpPr>
        <p:sp>
          <p:nvSpPr>
            <p:cNvPr id="19" name="TextBox 18"/>
            <p:cNvSpPr txBox="1"/>
            <p:nvPr/>
          </p:nvSpPr>
          <p:spPr>
            <a:xfrm>
              <a:off x="6248400" y="4495800"/>
              <a:ext cx="304800" cy="30480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GB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2</a:t>
              </a:r>
              <a:endPara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4800" y="4123680"/>
              <a:ext cx="335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 smtClean="0"/>
                <a:t>Instantaneous velocity   =</a:t>
              </a:r>
              <a:endParaRPr lang="en-US" sz="1800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505200" y="412368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800" dirty="0" smtClean="0"/>
                <a:t>Δ</a:t>
              </a:r>
              <a:r>
                <a:rPr lang="en-GB" sz="1800" dirty="0" smtClean="0"/>
                <a:t>s</a:t>
              </a:r>
              <a:endParaRPr lang="en-US" sz="1800" dirty="0" smtClean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3505200" y="4495800"/>
              <a:ext cx="7620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505200" y="4572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800" dirty="0" smtClean="0"/>
                <a:t>Δ</a:t>
              </a:r>
              <a:r>
                <a:rPr lang="en-GB" sz="1800" dirty="0" smtClean="0"/>
                <a:t>t</a:t>
              </a:r>
              <a:endParaRPr lang="en-US" sz="1800" dirty="0" smtClean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91000" y="4114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=</a:t>
              </a:r>
              <a:endParaRPr lang="en-US" sz="1800" dirty="0" smtClean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876800" y="4114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 smtClean="0"/>
                <a:t>slope of s/t graph at a point</a:t>
              </a:r>
              <a:endParaRPr lang="en-US" sz="1800" dirty="0" smtClean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04800" y="4114800"/>
              <a:ext cx="6781800" cy="76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33400" y="7620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5/ </a:t>
            </a:r>
            <a:r>
              <a:rPr lang="en-GB" sz="1800" dirty="0" smtClean="0">
                <a:solidFill>
                  <a:schemeClr val="tx2"/>
                </a:solidFill>
              </a:rPr>
              <a:t>Define the term </a:t>
            </a:r>
            <a:r>
              <a:rPr lang="en-GB" sz="1800" b="1" dirty="0" smtClean="0">
                <a:solidFill>
                  <a:schemeClr val="tx2"/>
                </a:solidFill>
              </a:rPr>
              <a:t>‘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acceleration</a:t>
            </a:r>
            <a:r>
              <a:rPr lang="en-GB" sz="1800" b="1" dirty="0" smtClean="0">
                <a:solidFill>
                  <a:schemeClr val="tx2"/>
                </a:solidFill>
              </a:rPr>
              <a:t>’ </a:t>
            </a:r>
            <a:r>
              <a:rPr lang="en-GB" sz="1800" dirty="0" smtClean="0">
                <a:solidFill>
                  <a:schemeClr val="tx2"/>
                </a:solidFill>
              </a:rPr>
              <a:t>and give its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units</a:t>
            </a:r>
            <a:r>
              <a:rPr lang="en-GB" sz="1800" b="1" dirty="0" smtClean="0">
                <a:solidFill>
                  <a:schemeClr val="tx2"/>
                </a:solidFill>
              </a:rPr>
              <a:t>.</a:t>
            </a:r>
            <a:endParaRPr lang="en-US" sz="1800" b="1" dirty="0" smtClean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26670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6a/ </a:t>
            </a:r>
            <a:r>
              <a:rPr lang="en-GB" sz="1800" dirty="0" smtClean="0">
                <a:solidFill>
                  <a:schemeClr val="tx2"/>
                </a:solidFill>
              </a:rPr>
              <a:t>A horse is running around a circular track at constant        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      speed. </a:t>
            </a:r>
            <a:r>
              <a:rPr lang="en-GB" sz="1800" b="1" dirty="0" smtClean="0">
                <a:solidFill>
                  <a:schemeClr val="tx2"/>
                </a:solidFill>
              </a:rPr>
              <a:t>Is it accelerating</a:t>
            </a:r>
            <a:r>
              <a:rPr lang="en-GB" sz="1800" dirty="0" smtClean="0">
                <a:solidFill>
                  <a:schemeClr val="tx2"/>
                </a:solidFill>
              </a:rPr>
              <a:t>?   </a:t>
            </a:r>
            <a:r>
              <a:rPr lang="en-GB" sz="1800" dirty="0" smtClean="0"/>
              <a:t>YES</a:t>
            </a:r>
            <a:endParaRPr lang="en-GB" sz="1800" dirty="0" smtClean="0"/>
          </a:p>
          <a:p>
            <a:r>
              <a:rPr lang="en-GB" sz="1800" b="1" dirty="0" smtClean="0">
                <a:solidFill>
                  <a:schemeClr val="tx2"/>
                </a:solidFill>
              </a:rPr>
              <a:t>6b/ </a:t>
            </a:r>
            <a:r>
              <a:rPr lang="en-GB" sz="1800" dirty="0" smtClean="0">
                <a:solidFill>
                  <a:schemeClr val="tx2"/>
                </a:solidFill>
              </a:rPr>
              <a:t>Explain your answer. 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43400" y="29718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838200" y="2001748"/>
            <a:ext cx="2438400" cy="369332"/>
            <a:chOff x="838200" y="2001748"/>
            <a:chExt cx="2438400" cy="369332"/>
          </a:xfrm>
        </p:grpSpPr>
        <p:sp>
          <p:nvSpPr>
            <p:cNvPr id="26" name="TextBox 25"/>
            <p:cNvSpPr txBox="1"/>
            <p:nvPr/>
          </p:nvSpPr>
          <p:spPr>
            <a:xfrm>
              <a:off x="1371600" y="2026578"/>
              <a:ext cx="304800" cy="30480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GB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1</a:t>
              </a:r>
              <a:endPara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38200" y="2001748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(ms</a:t>
              </a:r>
              <a:r>
                <a:rPr lang="en-GB" sz="1800" baseline="30000" dirty="0" smtClean="0"/>
                <a:t>-2</a:t>
              </a:r>
              <a:r>
                <a:rPr lang="en-GB" sz="1800" dirty="0" smtClean="0"/>
                <a:t>)</a:t>
              </a:r>
              <a:endParaRPr lang="en-US" sz="1800" dirty="0" smtClean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838200" y="1154668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Acceleration is the rate of change of velocity.</a:t>
            </a:r>
            <a:endParaRPr lang="en-US" sz="1800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990600" y="1524000"/>
            <a:ext cx="5410200" cy="1066800"/>
            <a:chOff x="990600" y="1524000"/>
            <a:chExt cx="5410200" cy="1066800"/>
          </a:xfrm>
        </p:grpSpPr>
        <p:sp>
          <p:nvSpPr>
            <p:cNvPr id="25" name="TextBox 24"/>
            <p:cNvSpPr txBox="1"/>
            <p:nvPr/>
          </p:nvSpPr>
          <p:spPr>
            <a:xfrm>
              <a:off x="5867400" y="1773148"/>
              <a:ext cx="304800" cy="30777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GB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1</a:t>
              </a:r>
              <a:endPara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43000" y="1620748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 smtClean="0"/>
                <a:t>Acceleration   =</a:t>
              </a:r>
              <a:endParaRPr lang="en-US" sz="1800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00400" y="1620748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change in velocity</a:t>
              </a:r>
              <a:endParaRPr lang="en-US" sz="1800" dirty="0" smtClean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3200400" y="2001748"/>
              <a:ext cx="25146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124200" y="2069068"/>
              <a:ext cx="2743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time taken for change</a:t>
              </a:r>
              <a:endParaRPr lang="en-US" sz="1800" dirty="0" smtClean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90600" y="1524000"/>
              <a:ext cx="5410200" cy="1066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33400" y="3568005"/>
            <a:ext cx="6477000" cy="1384995"/>
            <a:chOff x="533400" y="3568005"/>
            <a:chExt cx="6477000" cy="1384995"/>
          </a:xfrm>
        </p:grpSpPr>
        <p:sp>
          <p:nvSpPr>
            <p:cNvPr id="24" name="TextBox 23"/>
            <p:cNvSpPr txBox="1"/>
            <p:nvPr/>
          </p:nvSpPr>
          <p:spPr>
            <a:xfrm>
              <a:off x="5181600" y="4191000"/>
              <a:ext cx="304800" cy="30480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GB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2</a:t>
              </a:r>
              <a:endPara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3400" y="3568005"/>
              <a:ext cx="6477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 smtClean="0"/>
                <a:t>Velocity is a vector term and includes direction. If the horse is changing direction then its velocity is </a:t>
              </a:r>
              <a:r>
                <a:rPr lang="en-GB" sz="1800" dirty="0" smtClean="0"/>
                <a:t>chang</a:t>
              </a:r>
              <a:r>
                <a:rPr lang="en-GB" sz="1800" dirty="0" smtClean="0"/>
                <a:t>ing, even though its speed does not change.</a:t>
              </a:r>
            </a:p>
            <a:p>
              <a:endParaRPr lang="en-GB" sz="1200" dirty="0" smtClean="0"/>
            </a:p>
            <a:p>
              <a:r>
                <a:rPr lang="en-GB" sz="1800" dirty="0" smtClean="0"/>
                <a:t>Acceleration = change in velocity.</a:t>
              </a:r>
              <a:endParaRPr lang="en-US" sz="18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3400" y="8382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7/ </a:t>
            </a:r>
            <a:r>
              <a:rPr lang="en-GB" sz="1800" dirty="0" smtClean="0">
                <a:solidFill>
                  <a:schemeClr val="tx2"/>
                </a:solidFill>
              </a:rPr>
              <a:t>Define ‘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kinematics</a:t>
            </a:r>
            <a:r>
              <a:rPr lang="en-GB" sz="1800" b="1" dirty="0" smtClean="0">
                <a:solidFill>
                  <a:schemeClr val="tx2"/>
                </a:solidFill>
              </a:rPr>
              <a:t>’? 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21336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8/ </a:t>
            </a:r>
            <a:r>
              <a:rPr lang="en-GB" sz="1800" dirty="0" smtClean="0">
                <a:solidFill>
                  <a:schemeClr val="tx2"/>
                </a:solidFill>
              </a:rPr>
              <a:t>What are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GB" sz="1800" dirty="0" smtClean="0">
                <a:solidFill>
                  <a:schemeClr val="tx2"/>
                </a:solidFill>
              </a:rPr>
              <a:t>,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GB" sz="1800" dirty="0" smtClean="0">
                <a:solidFill>
                  <a:schemeClr val="tx2"/>
                </a:solidFill>
              </a:rPr>
              <a:t>,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GB" sz="1800" dirty="0" smtClean="0">
                <a:solidFill>
                  <a:schemeClr val="tx2"/>
                </a:solidFill>
              </a:rPr>
              <a:t>,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GB" sz="1800" dirty="0" smtClean="0">
                <a:solidFill>
                  <a:schemeClr val="tx2"/>
                </a:solidFill>
              </a:rPr>
              <a:t> and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GB" sz="1800" dirty="0" smtClean="0">
                <a:solidFill>
                  <a:schemeClr val="tx2"/>
                </a:solidFill>
              </a:rPr>
              <a:t>?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53000" y="2743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57200" y="1371600"/>
            <a:ext cx="6477000" cy="369332"/>
            <a:chOff x="457200" y="1371600"/>
            <a:chExt cx="6477000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6629400" y="1371600"/>
              <a:ext cx="304800" cy="30480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GB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1</a:t>
              </a:r>
              <a:endPara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" y="1371600"/>
              <a:ext cx="647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 smtClean="0"/>
                <a:t>Kinematics is the study of motion and moving objects.</a:t>
              </a:r>
              <a:endParaRPr lang="en-US" sz="1800" b="1" dirty="0" smtClean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362200" y="27432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s</a:t>
            </a:r>
            <a:r>
              <a:rPr lang="en-GB" sz="1800" dirty="0" smtClean="0"/>
              <a:t>   =   di</a:t>
            </a:r>
            <a:r>
              <a:rPr lang="en-GB" sz="1800" u="sng" dirty="0" smtClean="0"/>
              <a:t>s</a:t>
            </a:r>
            <a:r>
              <a:rPr lang="en-GB" sz="1800" dirty="0" smtClean="0"/>
              <a:t>placement</a:t>
            </a:r>
            <a:endParaRPr lang="en-US" sz="18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362200" y="30861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u</a:t>
            </a:r>
            <a:r>
              <a:rPr lang="en-GB" sz="1800" dirty="0" smtClean="0"/>
              <a:t>   =   initial velocity</a:t>
            </a:r>
            <a:endParaRPr lang="en-US" sz="18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362200" y="3429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v</a:t>
            </a:r>
            <a:r>
              <a:rPr lang="en-GB" sz="1800" dirty="0" smtClean="0"/>
              <a:t>   =   final velocity</a:t>
            </a:r>
            <a:endParaRPr lang="en-US" sz="18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2362200" y="37719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a</a:t>
            </a:r>
            <a:r>
              <a:rPr lang="en-GB" sz="1800" dirty="0" smtClean="0"/>
              <a:t>   =   acceleration</a:t>
            </a:r>
            <a:endParaRPr lang="en-US" sz="18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362200" y="4114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t</a:t>
            </a:r>
            <a:r>
              <a:rPr lang="en-GB" sz="1800" dirty="0" smtClean="0"/>
              <a:t>   =   time</a:t>
            </a:r>
            <a:endParaRPr lang="en-US" sz="18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4953000" y="3124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53000" y="3886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3000" y="4267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/>
      <p:bldP spid="17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6400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9/ </a:t>
            </a:r>
            <a:r>
              <a:rPr lang="en-GB" sz="1800" dirty="0" smtClean="0">
                <a:solidFill>
                  <a:schemeClr val="tx2"/>
                </a:solidFill>
              </a:rPr>
              <a:t>State what are the gradients of graphs of</a:t>
            </a:r>
            <a:r>
              <a:rPr lang="en-GB" sz="1800" dirty="0" smtClean="0">
                <a:solidFill>
                  <a:schemeClr val="tx2"/>
                </a:solidFill>
              </a:rPr>
              <a:t>:</a:t>
            </a:r>
          </a:p>
          <a:p>
            <a:endParaRPr lang="en-GB" sz="1800" dirty="0" smtClean="0">
              <a:solidFill>
                <a:schemeClr val="tx2"/>
              </a:solidFill>
            </a:endParaRPr>
          </a:p>
          <a:p>
            <a:r>
              <a:rPr lang="en-GB" sz="1800" dirty="0" smtClean="0">
                <a:solidFill>
                  <a:schemeClr val="tx2"/>
                </a:solidFill>
              </a:rPr>
              <a:t>		(a) </a:t>
            </a:r>
            <a:r>
              <a:rPr lang="en-GB" sz="1800" dirty="0" smtClean="0">
                <a:solidFill>
                  <a:schemeClr val="tx2"/>
                </a:solidFill>
              </a:rPr>
              <a:t>s/t</a:t>
            </a:r>
          </a:p>
          <a:p>
            <a:r>
              <a:rPr lang="en-GB" sz="800" dirty="0" smtClean="0">
                <a:solidFill>
                  <a:schemeClr val="tx2"/>
                </a:solidFill>
              </a:rPr>
              <a:t> </a:t>
            </a:r>
            <a:endParaRPr lang="en-GB" sz="800" dirty="0" smtClean="0">
              <a:solidFill>
                <a:schemeClr val="tx2"/>
              </a:solidFill>
            </a:endParaRPr>
          </a:p>
          <a:p>
            <a:r>
              <a:rPr lang="en-GB" sz="1800" dirty="0" smtClean="0">
                <a:solidFill>
                  <a:schemeClr val="tx2"/>
                </a:solidFill>
              </a:rPr>
              <a:t>		(b) </a:t>
            </a:r>
            <a:r>
              <a:rPr lang="en-GB" sz="1800" dirty="0" smtClean="0">
                <a:solidFill>
                  <a:schemeClr val="tx2"/>
                </a:solidFill>
              </a:rPr>
              <a:t>v/t</a:t>
            </a:r>
          </a:p>
          <a:p>
            <a:endParaRPr lang="en-GB" sz="800" dirty="0" smtClean="0">
              <a:solidFill>
                <a:schemeClr val="tx2"/>
              </a:solidFill>
            </a:endParaRPr>
          </a:p>
          <a:p>
            <a:r>
              <a:rPr lang="en-GB" sz="1800" b="1" dirty="0" smtClean="0">
                <a:solidFill>
                  <a:schemeClr val="tx2"/>
                </a:solidFill>
              </a:rPr>
              <a:t>		</a:t>
            </a:r>
            <a:r>
              <a:rPr lang="en-GB" sz="1800" dirty="0" smtClean="0">
                <a:solidFill>
                  <a:schemeClr val="tx2"/>
                </a:solidFill>
              </a:rPr>
              <a:t>(c) a/t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6670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10/ </a:t>
            </a:r>
            <a:r>
              <a:rPr lang="en-GB" sz="1800" dirty="0" smtClean="0">
                <a:solidFill>
                  <a:schemeClr val="tx2"/>
                </a:solidFill>
              </a:rPr>
              <a:t>Sketch s/t, v/t and a/t graphs for the following:</a:t>
            </a: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pPr lvl="0"/>
            <a:r>
              <a:rPr lang="en-GB" sz="1800" dirty="0" smtClean="0">
                <a:solidFill>
                  <a:schemeClr val="tx2"/>
                </a:solidFill>
              </a:rPr>
              <a:t>	(a) a man diving off a cliff into the sea (ignore AR)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0"/>
            <a:r>
              <a:rPr lang="en-GB" sz="1800" dirty="0" smtClean="0">
                <a:solidFill>
                  <a:schemeClr val="tx2"/>
                </a:solidFill>
              </a:rPr>
              <a:t>	(b) a dog jumping up into the air to catch a ball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0"/>
            <a:r>
              <a:rPr lang="en-GB" sz="1800" dirty="0" smtClean="0">
                <a:solidFill>
                  <a:schemeClr val="tx2"/>
                </a:solidFill>
              </a:rPr>
              <a:t>	(c) a girl on a trampoline (3 jumps)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1219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1219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velocity</a:t>
            </a:r>
            <a:endParaRPr lang="en-US" sz="18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124200" y="1600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acceleration</a:t>
            </a:r>
            <a:endParaRPr lang="en-US" sz="18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3124200" y="19812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rate of change of acceleration</a:t>
            </a:r>
            <a:endParaRPr lang="en-US" sz="18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724400" y="1600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29400" y="1981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4" grpId="0"/>
      <p:bldP spid="16" grpId="0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rot="5400000" flipH="1" flipV="1">
            <a:off x="-563222" y="2808383"/>
            <a:ext cx="1964644" cy="1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65760" y="3729226"/>
            <a:ext cx="1920240" cy="1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 flipV="1">
            <a:off x="424495" y="2133600"/>
            <a:ext cx="1754827" cy="1600200"/>
          </a:xfrm>
          <a:custGeom>
            <a:avLst/>
            <a:gdLst>
              <a:gd name="connsiteX0" fmla="*/ 0 w 2484633"/>
              <a:gd name="connsiteY0" fmla="*/ 2411002 h 2411002"/>
              <a:gd name="connsiteX1" fmla="*/ 523982 w 2484633"/>
              <a:gd name="connsiteY1" fmla="*/ 2308260 h 2411002"/>
              <a:gd name="connsiteX2" fmla="*/ 893851 w 2484633"/>
              <a:gd name="connsiteY2" fmla="*/ 2195245 h 2411002"/>
              <a:gd name="connsiteX3" fmla="*/ 1500027 w 2484633"/>
              <a:gd name="connsiteY3" fmla="*/ 1917842 h 2411002"/>
              <a:gd name="connsiteX4" fmla="*/ 2034283 w 2484633"/>
              <a:gd name="connsiteY4" fmla="*/ 1424683 h 2411002"/>
              <a:gd name="connsiteX5" fmla="*/ 2352782 w 2484633"/>
              <a:gd name="connsiteY5" fmla="*/ 777411 h 2411002"/>
              <a:gd name="connsiteX6" fmla="*/ 2465797 w 2484633"/>
              <a:gd name="connsiteY6" fmla="*/ 119865 h 2411002"/>
              <a:gd name="connsiteX7" fmla="*/ 2465797 w 2484633"/>
              <a:gd name="connsiteY7" fmla="*/ 58220 h 2411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4633" h="2411002">
                <a:moveTo>
                  <a:pt x="0" y="2411002"/>
                </a:moveTo>
                <a:cubicBezTo>
                  <a:pt x="187503" y="2377610"/>
                  <a:pt x="375007" y="2344219"/>
                  <a:pt x="523982" y="2308260"/>
                </a:cubicBezTo>
                <a:cubicBezTo>
                  <a:pt x="672957" y="2272301"/>
                  <a:pt x="731177" y="2260315"/>
                  <a:pt x="893851" y="2195245"/>
                </a:cubicBezTo>
                <a:cubicBezTo>
                  <a:pt x="1056525" y="2130175"/>
                  <a:pt x="1309955" y="2046269"/>
                  <a:pt x="1500027" y="1917842"/>
                </a:cubicBezTo>
                <a:cubicBezTo>
                  <a:pt x="1690099" y="1789415"/>
                  <a:pt x="1892157" y="1614755"/>
                  <a:pt x="2034283" y="1424683"/>
                </a:cubicBezTo>
                <a:cubicBezTo>
                  <a:pt x="2176409" y="1234611"/>
                  <a:pt x="2280863" y="994881"/>
                  <a:pt x="2352782" y="777411"/>
                </a:cubicBezTo>
                <a:cubicBezTo>
                  <a:pt x="2424701" y="559941"/>
                  <a:pt x="2446961" y="239730"/>
                  <a:pt x="2465797" y="119865"/>
                </a:cubicBezTo>
                <a:cubicBezTo>
                  <a:pt x="2484633" y="0"/>
                  <a:pt x="2475215" y="29110"/>
                  <a:pt x="2465797" y="58220"/>
                </a:cubicBezTo>
              </a:path>
            </a:pathLst>
          </a:cu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52400" y="3729226"/>
            <a:ext cx="320040" cy="2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841500" y="3733800"/>
            <a:ext cx="302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</a:t>
            </a:r>
            <a:endParaRPr lang="en-GB" sz="1600" dirty="0"/>
          </a:p>
        </p:txBody>
      </p:sp>
      <p:cxnSp>
        <p:nvCxnSpPr>
          <p:cNvPr id="22" name="Straight Connector 21"/>
          <p:cNvCxnSpPr/>
          <p:nvPr/>
        </p:nvCxnSpPr>
        <p:spPr>
          <a:xfrm rot="10800000">
            <a:off x="1290322" y="2286000"/>
            <a:ext cx="497839" cy="38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04800" y="685800"/>
            <a:ext cx="4724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10(a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) a man diving off a cliff into the sea (ignore AR)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3400" y="4191000"/>
            <a:ext cx="624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These graphs will be the same for any object falling from rest (not-moving) under the influence of gravity, ignoring air-resistance.</a:t>
            </a:r>
            <a:endParaRPr lang="en-US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304800" y="10668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The man’s displacement (from zero at sea-level) decreases as he falls. </a:t>
            </a:r>
            <a:endParaRPr lang="en-GB" dirty="0"/>
          </a:p>
        </p:txBody>
      </p:sp>
      <p:cxnSp>
        <p:nvCxnSpPr>
          <p:cNvPr id="39" name="Straight Connector 38"/>
          <p:cNvCxnSpPr/>
          <p:nvPr/>
        </p:nvCxnSpPr>
        <p:spPr>
          <a:xfrm rot="10800000">
            <a:off x="228600" y="2133600"/>
            <a:ext cx="533398" cy="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7"/>
          </p:cNvCxnSpPr>
          <p:nvPr/>
        </p:nvCxnSpPr>
        <p:spPr>
          <a:xfrm flipH="1" flipV="1">
            <a:off x="2057400" y="2895600"/>
            <a:ext cx="108619" cy="7995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14300" y="1735067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101030" y="2209800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</a:t>
            </a:r>
            <a:endParaRPr lang="en-GB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1748336" y="2765963"/>
            <a:ext cx="2032323" cy="1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774022" y="2743200"/>
            <a:ext cx="1828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469222" y="2667000"/>
            <a:ext cx="354330" cy="25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2469222" y="2057400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</a:t>
            </a:r>
            <a:endParaRPr lang="en-GB" sz="16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774022" y="2743200"/>
            <a:ext cx="1752600" cy="8382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38400" y="16764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2507322" y="35814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-</a:t>
            </a:r>
            <a:endParaRPr lang="en-GB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4221822" y="2743200"/>
            <a:ext cx="323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</a:t>
            </a:r>
            <a:endParaRPr lang="en-GB" sz="1600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4114070" y="2768126"/>
            <a:ext cx="2032323" cy="1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05401" y="2743200"/>
            <a:ext cx="182880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45979" y="2605356"/>
            <a:ext cx="365760" cy="25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5140504" y="3581400"/>
            <a:ext cx="1641296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00600" y="16764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4800600" y="2057400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</a:t>
            </a:r>
            <a:endParaRPr lang="en-GB" sz="1600" dirty="0"/>
          </a:p>
        </p:txBody>
      </p:sp>
      <p:sp>
        <p:nvSpPr>
          <p:cNvPr id="61" name="TextBox 60"/>
          <p:cNvSpPr txBox="1"/>
          <p:nvPr/>
        </p:nvSpPr>
        <p:spPr>
          <a:xfrm>
            <a:off x="4800600" y="35052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-</a:t>
            </a:r>
            <a:endParaRPr lang="en-GB" sz="1600" dirty="0"/>
          </a:p>
        </p:txBody>
      </p:sp>
      <p:sp>
        <p:nvSpPr>
          <p:cNvPr id="62" name="Rectangle 61"/>
          <p:cNvSpPr/>
          <p:nvPr/>
        </p:nvSpPr>
        <p:spPr>
          <a:xfrm>
            <a:off x="2514600" y="1076891"/>
            <a:ext cx="205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His velocity (-) increases, due to gravity.</a:t>
            </a:r>
            <a:endParaRPr lang="en-GB" sz="1200" dirty="0"/>
          </a:p>
        </p:txBody>
      </p:sp>
      <p:sp>
        <p:nvSpPr>
          <p:cNvPr id="63" name="Rectangle 62"/>
          <p:cNvSpPr/>
          <p:nvPr/>
        </p:nvSpPr>
        <p:spPr>
          <a:xfrm>
            <a:off x="4876800" y="1060808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His acceleration, due to gravity, is constant (-9.8 ms</a:t>
            </a:r>
            <a:r>
              <a:rPr lang="en-GB" sz="1200" baseline="30000" dirty="0" smtClean="0"/>
              <a:t>-2</a:t>
            </a:r>
            <a:r>
              <a:rPr lang="en-GB" sz="1200" dirty="0" smtClean="0"/>
              <a:t>)</a:t>
            </a:r>
            <a:endParaRPr lang="en-GB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5029200" y="6858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4" grpId="0" animBg="1"/>
      <p:bldP spid="35" grpId="0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Arrow Connector 21"/>
          <p:cNvCxnSpPr/>
          <p:nvPr/>
        </p:nvCxnSpPr>
        <p:spPr>
          <a:xfrm rot="5400000" flipH="1" flipV="1">
            <a:off x="-276467" y="2971506"/>
            <a:ext cx="1829285" cy="1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86740" y="3828924"/>
            <a:ext cx="185166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" y="3828924"/>
            <a:ext cx="308610" cy="230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1666875" y="3886089"/>
            <a:ext cx="720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</a:t>
            </a:r>
            <a:endParaRPr lang="en-GB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667000" y="3048000"/>
            <a:ext cx="20574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2926422"/>
            <a:ext cx="342900" cy="230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4056152" y="3033444"/>
            <a:ext cx="800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</a:t>
            </a:r>
            <a:endParaRPr lang="en-GB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052402" y="3058274"/>
            <a:ext cx="1988820" cy="1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21148" y="2928900"/>
            <a:ext cx="331470" cy="230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400800" y="3027452"/>
            <a:ext cx="773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</a:t>
            </a:r>
            <a:endParaRPr lang="en-GB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1752600" y="3048000"/>
            <a:ext cx="1981201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4077494" y="3086100"/>
            <a:ext cx="20566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483778" y="38100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-</a:t>
            </a:r>
            <a:endParaRPr lang="en-GB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438400" y="19050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4800600" y="38100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-</a:t>
            </a:r>
            <a:endParaRPr lang="en-GB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4800600" y="19812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sz="1600" dirty="0"/>
          </a:p>
        </p:txBody>
      </p:sp>
      <p:sp>
        <p:nvSpPr>
          <p:cNvPr id="55" name="Arc 54"/>
          <p:cNvSpPr/>
          <p:nvPr/>
        </p:nvSpPr>
        <p:spPr>
          <a:xfrm>
            <a:off x="609600" y="2757756"/>
            <a:ext cx="1676400" cy="2133600"/>
          </a:xfrm>
          <a:prstGeom prst="arc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 flipH="1">
            <a:off x="685800" y="2757756"/>
            <a:ext cx="1524000" cy="2133600"/>
          </a:xfrm>
          <a:prstGeom prst="arc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2743200" y="2286000"/>
            <a:ext cx="1524000" cy="1447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105400" y="3810000"/>
            <a:ext cx="1857782" cy="389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486400" y="3429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2">
                    <a:lumMod val="75000"/>
                  </a:schemeClr>
                </a:solidFill>
              </a:rPr>
              <a:t>- 9.8 ms</a:t>
            </a:r>
            <a:r>
              <a:rPr lang="en-GB" sz="1600" baseline="30000" dirty="0" smtClean="0">
                <a:solidFill>
                  <a:schemeClr val="tx2">
                    <a:lumMod val="75000"/>
                  </a:schemeClr>
                </a:solidFill>
              </a:rPr>
              <a:t>-2</a:t>
            </a:r>
            <a:endParaRPr lang="en-US" sz="16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90600" y="2438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Slope = 0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16986036">
            <a:off x="400702" y="3313961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Slope = +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 rot="4604498">
            <a:off x="1489398" y="3334525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Slope = -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 rot="2618092">
            <a:off x="2333618" y="2792814"/>
            <a:ext cx="25154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Slope = constant &amp; negative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2819400" y="3093378"/>
            <a:ext cx="1066800" cy="1054432"/>
            <a:chOff x="2819400" y="3093378"/>
            <a:chExt cx="1066800" cy="1054432"/>
          </a:xfrm>
        </p:grpSpPr>
        <p:sp>
          <p:nvSpPr>
            <p:cNvPr id="68" name="TextBox 67"/>
            <p:cNvSpPr txBox="1"/>
            <p:nvPr/>
          </p:nvSpPr>
          <p:spPr>
            <a:xfrm>
              <a:off x="2819400" y="3886200"/>
              <a:ext cx="106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tx2">
                      <a:lumMod val="75000"/>
                    </a:schemeClr>
                  </a:solidFill>
                </a:rPr>
                <a:t>velocity = 0</a:t>
              </a:r>
              <a:endParaRPr lang="en-US" sz="11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rot="5400000" flipH="1" flipV="1">
              <a:off x="2995344" y="3360078"/>
              <a:ext cx="7620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304800" y="685800"/>
            <a:ext cx="4724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10(b)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dog jumping up to catch a ball.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" y="4419600"/>
            <a:ext cx="6477000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These graphs will be the same for any object jumping, hopping or being thrown or fired upwards, (under the influence of gravity, ignoring air-resistance).</a:t>
            </a:r>
            <a:endParaRPr lang="en-US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304800" y="1143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The dog’s displacement (from zero at ground-level) increases then decreases. 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2667000" y="990600"/>
            <a:ext cx="2209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Its </a:t>
            </a:r>
            <a:r>
              <a:rPr lang="en-GB" sz="1200" dirty="0" smtClean="0"/>
              <a:t>velocity </a:t>
            </a:r>
            <a:r>
              <a:rPr lang="en-GB" sz="1200" dirty="0" smtClean="0"/>
              <a:t>(+) decreases</a:t>
            </a:r>
            <a:r>
              <a:rPr lang="en-GB" sz="1200" dirty="0" smtClean="0"/>
              <a:t>, due to </a:t>
            </a:r>
            <a:r>
              <a:rPr lang="en-GB" sz="1200" dirty="0" smtClean="0"/>
              <a:t>gravity, through zero (at the top of its jump) to (-) velocity when it lands.</a:t>
            </a:r>
            <a:endParaRPr lang="en-GB" sz="1200" dirty="0"/>
          </a:p>
        </p:txBody>
      </p:sp>
      <p:sp>
        <p:nvSpPr>
          <p:cNvPr id="43" name="Rectangle 42"/>
          <p:cNvSpPr/>
          <p:nvPr/>
        </p:nvSpPr>
        <p:spPr>
          <a:xfrm>
            <a:off x="5029200" y="10668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Its acceleration, due to gravity, is constant (-9.8 ms</a:t>
            </a:r>
            <a:r>
              <a:rPr lang="en-GB" sz="1200" baseline="30000" dirty="0" smtClean="0"/>
              <a:t>-2</a:t>
            </a:r>
            <a:r>
              <a:rPr lang="en-GB" sz="1200" dirty="0" smtClean="0"/>
              <a:t>)</a:t>
            </a:r>
            <a:endParaRPr lang="en-GB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304800" y="2359223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</a:t>
            </a:r>
            <a:endParaRPr lang="en-GB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2438400" y="2356246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</a:t>
            </a:r>
            <a:endParaRPr lang="en-GB" sz="1600" dirty="0"/>
          </a:p>
        </p:txBody>
      </p:sp>
      <p:sp>
        <p:nvSpPr>
          <p:cNvPr id="78" name="TextBox 77"/>
          <p:cNvSpPr txBox="1"/>
          <p:nvPr/>
        </p:nvSpPr>
        <p:spPr>
          <a:xfrm>
            <a:off x="4800600" y="2356246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</a:t>
            </a:r>
            <a:endParaRPr lang="en-GB" sz="1600" dirty="0"/>
          </a:p>
        </p:txBody>
      </p:sp>
      <p:sp>
        <p:nvSpPr>
          <p:cNvPr id="81" name="TextBox 80"/>
          <p:cNvSpPr txBox="1"/>
          <p:nvPr/>
        </p:nvSpPr>
        <p:spPr>
          <a:xfrm>
            <a:off x="381000" y="19050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sz="1600" dirty="0"/>
          </a:p>
        </p:txBody>
      </p:sp>
      <p:sp>
        <p:nvSpPr>
          <p:cNvPr id="83" name="TextBox 82"/>
          <p:cNvSpPr txBox="1"/>
          <p:nvPr/>
        </p:nvSpPr>
        <p:spPr>
          <a:xfrm>
            <a:off x="3810000" y="6858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6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63" grpId="0"/>
      <p:bldP spid="64" grpId="0"/>
      <p:bldP spid="65" grpId="0"/>
      <p:bldP spid="66" grpId="0"/>
      <p:bldP spid="67" grpId="0"/>
      <p:bldP spid="36" grpId="0" animBg="1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/>
          <p:nvPr/>
        </p:nvCxnSpPr>
        <p:spPr>
          <a:xfrm rot="5400000" flipH="1" flipV="1">
            <a:off x="1048122" y="1327575"/>
            <a:ext cx="947948" cy="1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flipH="1">
            <a:off x="1270570" y="1721778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1132939" y="762000"/>
            <a:ext cx="381000" cy="175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endParaRPr lang="en-US" sz="16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489238" y="1800289"/>
            <a:ext cx="441959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31"/>
          <p:cNvGrpSpPr/>
          <p:nvPr/>
        </p:nvGrpSpPr>
        <p:grpSpPr>
          <a:xfrm>
            <a:off x="1193799" y="2057400"/>
            <a:ext cx="4856823" cy="1295400"/>
            <a:chOff x="1193800" y="2819400"/>
            <a:chExt cx="5334000" cy="1938754"/>
          </a:xfrm>
        </p:grpSpPr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637933" y="3758907"/>
              <a:ext cx="1829285" cy="1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257300" y="3683000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09139" y="28194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+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1498600" y="3810000"/>
              <a:ext cx="5029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1193800" y="4419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-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518008" y="2240622"/>
            <a:ext cx="4166170" cy="1035978"/>
            <a:chOff x="1518008" y="2240622"/>
            <a:chExt cx="4166170" cy="1035978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1518008" y="2719593"/>
              <a:ext cx="858374" cy="435429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1990713" y="2626291"/>
              <a:ext cx="914400" cy="14306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514792" y="2240622"/>
              <a:ext cx="1427060" cy="95977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 flipH="1" flipV="1">
              <a:off x="3539351" y="2671669"/>
              <a:ext cx="914400" cy="14306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4083978" y="2286000"/>
              <a:ext cx="1427060" cy="95977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5226978" y="2819400"/>
              <a:ext cx="762000" cy="1524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25" name="Group 131"/>
          <p:cNvGrpSpPr/>
          <p:nvPr/>
        </p:nvGrpSpPr>
        <p:grpSpPr>
          <a:xfrm>
            <a:off x="1198652" y="3500918"/>
            <a:ext cx="4856823" cy="1295400"/>
            <a:chOff x="1193800" y="2819400"/>
            <a:chExt cx="5334000" cy="1938754"/>
          </a:xfrm>
        </p:grpSpPr>
        <p:cxnSp>
          <p:nvCxnSpPr>
            <p:cNvPr id="126" name="Straight Arrow Connector 125"/>
            <p:cNvCxnSpPr/>
            <p:nvPr/>
          </p:nvCxnSpPr>
          <p:spPr>
            <a:xfrm rot="5400000" flipH="1" flipV="1">
              <a:off x="637933" y="3758907"/>
              <a:ext cx="1829285" cy="1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1257300" y="3683000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209139" y="28194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+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29" name="Straight Arrow Connector 128"/>
            <p:cNvCxnSpPr/>
            <p:nvPr/>
          </p:nvCxnSpPr>
          <p:spPr>
            <a:xfrm>
              <a:off x="1498600" y="3810000"/>
              <a:ext cx="5029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1193800" y="4419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-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1524000" y="3572836"/>
            <a:ext cx="4114800" cy="779922"/>
            <a:chOff x="1524000" y="3572836"/>
            <a:chExt cx="4114800" cy="779922"/>
          </a:xfrm>
        </p:grpSpPr>
        <p:cxnSp>
          <p:nvCxnSpPr>
            <p:cNvPr id="131" name="Straight Connector 130"/>
            <p:cNvCxnSpPr/>
            <p:nvPr/>
          </p:nvCxnSpPr>
          <p:spPr>
            <a:xfrm>
              <a:off x="1524000" y="4343400"/>
              <a:ext cx="8382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2514600" y="4343400"/>
              <a:ext cx="14478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4125074" y="4343400"/>
              <a:ext cx="13716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2362200" y="3581400"/>
              <a:ext cx="1524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3962400" y="3581400"/>
              <a:ext cx="1524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5486400" y="3581400"/>
              <a:ext cx="1524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1981200" y="3962400"/>
              <a:ext cx="762000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2133600" y="3970964"/>
              <a:ext cx="762000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3582194" y="3957324"/>
              <a:ext cx="762000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 flipH="1" flipV="1">
              <a:off x="3734594" y="3965888"/>
              <a:ext cx="762000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5400000" flipH="1" flipV="1">
              <a:off x="5106194" y="3953042"/>
              <a:ext cx="762000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TextBox 151"/>
          <p:cNvSpPr txBox="1"/>
          <p:nvPr/>
        </p:nvSpPr>
        <p:spPr>
          <a:xfrm>
            <a:off x="5358830" y="4139630"/>
            <a:ext cx="720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</a:t>
            </a:r>
            <a:endParaRPr lang="en-GB" sz="1600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693420" y="1032861"/>
            <a:ext cx="5440680" cy="1405539"/>
            <a:chOff x="693420" y="1032861"/>
            <a:chExt cx="5440680" cy="1405539"/>
          </a:xfrm>
        </p:grpSpPr>
        <p:sp>
          <p:nvSpPr>
            <p:cNvPr id="116" name="Freeform 115"/>
            <p:cNvSpPr/>
            <p:nvPr/>
          </p:nvSpPr>
          <p:spPr>
            <a:xfrm>
              <a:off x="5531778" y="1696948"/>
              <a:ext cx="136821" cy="62899"/>
            </a:xfrm>
            <a:custGeom>
              <a:avLst/>
              <a:gdLst>
                <a:gd name="connsiteX0" fmla="*/ 0 w 136821"/>
                <a:gd name="connsiteY0" fmla="*/ 0 h 62899"/>
                <a:gd name="connsiteX1" fmla="*/ 4762 w 136821"/>
                <a:gd name="connsiteY1" fmla="*/ 14287 h 62899"/>
                <a:gd name="connsiteX2" fmla="*/ 7144 w 136821"/>
                <a:gd name="connsiteY2" fmla="*/ 21431 h 62899"/>
                <a:gd name="connsiteX3" fmla="*/ 16669 w 136821"/>
                <a:gd name="connsiteY3" fmla="*/ 35719 h 62899"/>
                <a:gd name="connsiteX4" fmla="*/ 19050 w 136821"/>
                <a:gd name="connsiteY4" fmla="*/ 42862 h 62899"/>
                <a:gd name="connsiteX5" fmla="*/ 26194 w 136821"/>
                <a:gd name="connsiteY5" fmla="*/ 47625 h 62899"/>
                <a:gd name="connsiteX6" fmla="*/ 40481 w 136821"/>
                <a:gd name="connsiteY6" fmla="*/ 59531 h 62899"/>
                <a:gd name="connsiteX7" fmla="*/ 83344 w 136821"/>
                <a:gd name="connsiteY7" fmla="*/ 57150 h 62899"/>
                <a:gd name="connsiteX8" fmla="*/ 90487 w 136821"/>
                <a:gd name="connsiteY8" fmla="*/ 54769 h 62899"/>
                <a:gd name="connsiteX9" fmla="*/ 100012 w 136821"/>
                <a:gd name="connsiteY9" fmla="*/ 52387 h 62899"/>
                <a:gd name="connsiteX10" fmla="*/ 107156 w 136821"/>
                <a:gd name="connsiteY10" fmla="*/ 47625 h 62899"/>
                <a:gd name="connsiteX11" fmla="*/ 116681 w 136821"/>
                <a:gd name="connsiteY11" fmla="*/ 42862 h 62899"/>
                <a:gd name="connsiteX12" fmla="*/ 130969 w 136821"/>
                <a:gd name="connsiteY12" fmla="*/ 30956 h 62899"/>
                <a:gd name="connsiteX13" fmla="*/ 135731 w 136821"/>
                <a:gd name="connsiteY13" fmla="*/ 23812 h 62899"/>
                <a:gd name="connsiteX14" fmla="*/ 135731 w 136821"/>
                <a:gd name="connsiteY14" fmla="*/ 7144 h 62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6821" h="62899">
                  <a:moveTo>
                    <a:pt x="0" y="0"/>
                  </a:moveTo>
                  <a:lnTo>
                    <a:pt x="4762" y="14287"/>
                  </a:lnTo>
                  <a:cubicBezTo>
                    <a:pt x="5556" y="16668"/>
                    <a:pt x="5752" y="19342"/>
                    <a:pt x="7144" y="21431"/>
                  </a:cubicBezTo>
                  <a:lnTo>
                    <a:pt x="16669" y="35719"/>
                  </a:lnTo>
                  <a:cubicBezTo>
                    <a:pt x="17463" y="38100"/>
                    <a:pt x="17482" y="40902"/>
                    <a:pt x="19050" y="42862"/>
                  </a:cubicBezTo>
                  <a:cubicBezTo>
                    <a:pt x="20838" y="45097"/>
                    <a:pt x="23995" y="45793"/>
                    <a:pt x="26194" y="47625"/>
                  </a:cubicBezTo>
                  <a:cubicBezTo>
                    <a:pt x="44521" y="62899"/>
                    <a:pt x="22750" y="47712"/>
                    <a:pt x="40481" y="59531"/>
                  </a:cubicBezTo>
                  <a:cubicBezTo>
                    <a:pt x="54769" y="58737"/>
                    <a:pt x="69099" y="58507"/>
                    <a:pt x="83344" y="57150"/>
                  </a:cubicBezTo>
                  <a:cubicBezTo>
                    <a:pt x="85842" y="56912"/>
                    <a:pt x="88074" y="55459"/>
                    <a:pt x="90487" y="54769"/>
                  </a:cubicBezTo>
                  <a:cubicBezTo>
                    <a:pt x="93634" y="53870"/>
                    <a:pt x="96837" y="53181"/>
                    <a:pt x="100012" y="52387"/>
                  </a:cubicBezTo>
                  <a:cubicBezTo>
                    <a:pt x="102393" y="50800"/>
                    <a:pt x="104671" y="49045"/>
                    <a:pt x="107156" y="47625"/>
                  </a:cubicBezTo>
                  <a:cubicBezTo>
                    <a:pt x="110238" y="45864"/>
                    <a:pt x="113599" y="44623"/>
                    <a:pt x="116681" y="42862"/>
                  </a:cubicBezTo>
                  <a:cubicBezTo>
                    <a:pt x="122642" y="39456"/>
                    <a:pt x="126491" y="36330"/>
                    <a:pt x="130969" y="30956"/>
                  </a:cubicBezTo>
                  <a:cubicBezTo>
                    <a:pt x="132801" y="28757"/>
                    <a:pt x="135170" y="26618"/>
                    <a:pt x="135731" y="23812"/>
                  </a:cubicBezTo>
                  <a:cubicBezTo>
                    <a:pt x="136821" y="18364"/>
                    <a:pt x="135731" y="12700"/>
                    <a:pt x="135731" y="7144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1" name="Group 160"/>
            <p:cNvGrpSpPr/>
            <p:nvPr/>
          </p:nvGrpSpPr>
          <p:grpSpPr>
            <a:xfrm>
              <a:off x="693420" y="1032861"/>
              <a:ext cx="5440680" cy="1405539"/>
              <a:chOff x="693420" y="1032861"/>
              <a:chExt cx="5440680" cy="1405539"/>
            </a:xfrm>
          </p:grpSpPr>
          <p:sp>
            <p:nvSpPr>
              <p:cNvPr id="33" name="Arc 32"/>
              <p:cNvSpPr/>
              <p:nvPr/>
            </p:nvSpPr>
            <p:spPr>
              <a:xfrm>
                <a:off x="693420" y="1059194"/>
                <a:ext cx="1676400" cy="1310626"/>
              </a:xfrm>
              <a:prstGeom prst="arc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" name="Group 56"/>
              <p:cNvGrpSpPr/>
              <p:nvPr/>
            </p:nvGrpSpPr>
            <p:grpSpPr>
              <a:xfrm>
                <a:off x="2438400" y="1032861"/>
                <a:ext cx="1524000" cy="1405539"/>
                <a:chOff x="609600" y="2757756"/>
                <a:chExt cx="1676400" cy="2133600"/>
              </a:xfrm>
            </p:grpSpPr>
            <p:sp>
              <p:nvSpPr>
                <p:cNvPr id="45" name="Arc 44"/>
                <p:cNvSpPr/>
                <p:nvPr/>
              </p:nvSpPr>
              <p:spPr>
                <a:xfrm>
                  <a:off x="609600" y="2757756"/>
                  <a:ext cx="1676400" cy="2133600"/>
                </a:xfrm>
                <a:prstGeom prst="arc">
                  <a:avLst/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Arc 45"/>
                <p:cNvSpPr/>
                <p:nvPr/>
              </p:nvSpPr>
              <p:spPr>
                <a:xfrm flipH="1">
                  <a:off x="685799" y="2757756"/>
                  <a:ext cx="1524001" cy="2066355"/>
                </a:xfrm>
                <a:prstGeom prst="arc">
                  <a:avLst>
                    <a:gd name="adj1" fmla="val 16200002"/>
                    <a:gd name="adj2" fmla="val 0"/>
                  </a:avLst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56"/>
              <p:cNvGrpSpPr/>
              <p:nvPr/>
            </p:nvGrpSpPr>
            <p:grpSpPr>
              <a:xfrm>
                <a:off x="4015740" y="1032861"/>
                <a:ext cx="1524000" cy="1405539"/>
                <a:chOff x="609600" y="2757756"/>
                <a:chExt cx="1676400" cy="2133600"/>
              </a:xfrm>
            </p:grpSpPr>
            <p:sp>
              <p:nvSpPr>
                <p:cNvPr id="111" name="Arc 110"/>
                <p:cNvSpPr/>
                <p:nvPr/>
              </p:nvSpPr>
              <p:spPr>
                <a:xfrm>
                  <a:off x="609600" y="2757756"/>
                  <a:ext cx="1676400" cy="2133600"/>
                </a:xfrm>
                <a:prstGeom prst="arc">
                  <a:avLst/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Arc 111"/>
                <p:cNvSpPr/>
                <p:nvPr/>
              </p:nvSpPr>
              <p:spPr>
                <a:xfrm flipH="1">
                  <a:off x="685799" y="2757756"/>
                  <a:ext cx="1524001" cy="2066355"/>
                </a:xfrm>
                <a:prstGeom prst="arc">
                  <a:avLst>
                    <a:gd name="adj1" fmla="val 16200002"/>
                    <a:gd name="adj2" fmla="val 0"/>
                  </a:avLst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4" name="Freeform 113"/>
              <p:cNvSpPr/>
              <p:nvPr/>
            </p:nvSpPr>
            <p:spPr>
              <a:xfrm>
                <a:off x="2369344" y="1702594"/>
                <a:ext cx="136821" cy="62899"/>
              </a:xfrm>
              <a:custGeom>
                <a:avLst/>
                <a:gdLst>
                  <a:gd name="connsiteX0" fmla="*/ 0 w 136821"/>
                  <a:gd name="connsiteY0" fmla="*/ 0 h 62899"/>
                  <a:gd name="connsiteX1" fmla="*/ 4762 w 136821"/>
                  <a:gd name="connsiteY1" fmla="*/ 14287 h 62899"/>
                  <a:gd name="connsiteX2" fmla="*/ 7144 w 136821"/>
                  <a:gd name="connsiteY2" fmla="*/ 21431 h 62899"/>
                  <a:gd name="connsiteX3" fmla="*/ 16669 w 136821"/>
                  <a:gd name="connsiteY3" fmla="*/ 35719 h 62899"/>
                  <a:gd name="connsiteX4" fmla="*/ 19050 w 136821"/>
                  <a:gd name="connsiteY4" fmla="*/ 42862 h 62899"/>
                  <a:gd name="connsiteX5" fmla="*/ 26194 w 136821"/>
                  <a:gd name="connsiteY5" fmla="*/ 47625 h 62899"/>
                  <a:gd name="connsiteX6" fmla="*/ 40481 w 136821"/>
                  <a:gd name="connsiteY6" fmla="*/ 59531 h 62899"/>
                  <a:gd name="connsiteX7" fmla="*/ 83344 w 136821"/>
                  <a:gd name="connsiteY7" fmla="*/ 57150 h 62899"/>
                  <a:gd name="connsiteX8" fmla="*/ 90487 w 136821"/>
                  <a:gd name="connsiteY8" fmla="*/ 54769 h 62899"/>
                  <a:gd name="connsiteX9" fmla="*/ 100012 w 136821"/>
                  <a:gd name="connsiteY9" fmla="*/ 52387 h 62899"/>
                  <a:gd name="connsiteX10" fmla="*/ 107156 w 136821"/>
                  <a:gd name="connsiteY10" fmla="*/ 47625 h 62899"/>
                  <a:gd name="connsiteX11" fmla="*/ 116681 w 136821"/>
                  <a:gd name="connsiteY11" fmla="*/ 42862 h 62899"/>
                  <a:gd name="connsiteX12" fmla="*/ 130969 w 136821"/>
                  <a:gd name="connsiteY12" fmla="*/ 30956 h 62899"/>
                  <a:gd name="connsiteX13" fmla="*/ 135731 w 136821"/>
                  <a:gd name="connsiteY13" fmla="*/ 23812 h 62899"/>
                  <a:gd name="connsiteX14" fmla="*/ 135731 w 136821"/>
                  <a:gd name="connsiteY14" fmla="*/ 7144 h 6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36821" h="62899">
                    <a:moveTo>
                      <a:pt x="0" y="0"/>
                    </a:moveTo>
                    <a:lnTo>
                      <a:pt x="4762" y="14287"/>
                    </a:lnTo>
                    <a:cubicBezTo>
                      <a:pt x="5556" y="16668"/>
                      <a:pt x="5752" y="19342"/>
                      <a:pt x="7144" y="21431"/>
                    </a:cubicBezTo>
                    <a:lnTo>
                      <a:pt x="16669" y="35719"/>
                    </a:lnTo>
                    <a:cubicBezTo>
                      <a:pt x="17463" y="38100"/>
                      <a:pt x="17482" y="40902"/>
                      <a:pt x="19050" y="42862"/>
                    </a:cubicBezTo>
                    <a:cubicBezTo>
                      <a:pt x="20838" y="45097"/>
                      <a:pt x="23995" y="45793"/>
                      <a:pt x="26194" y="47625"/>
                    </a:cubicBezTo>
                    <a:cubicBezTo>
                      <a:pt x="44521" y="62899"/>
                      <a:pt x="22750" y="47712"/>
                      <a:pt x="40481" y="59531"/>
                    </a:cubicBezTo>
                    <a:cubicBezTo>
                      <a:pt x="54769" y="58737"/>
                      <a:pt x="69099" y="58507"/>
                      <a:pt x="83344" y="57150"/>
                    </a:cubicBezTo>
                    <a:cubicBezTo>
                      <a:pt x="85842" y="56912"/>
                      <a:pt x="88074" y="55459"/>
                      <a:pt x="90487" y="54769"/>
                    </a:cubicBezTo>
                    <a:cubicBezTo>
                      <a:pt x="93634" y="53870"/>
                      <a:pt x="96837" y="53181"/>
                      <a:pt x="100012" y="52387"/>
                    </a:cubicBezTo>
                    <a:cubicBezTo>
                      <a:pt x="102393" y="50800"/>
                      <a:pt x="104671" y="49045"/>
                      <a:pt x="107156" y="47625"/>
                    </a:cubicBezTo>
                    <a:cubicBezTo>
                      <a:pt x="110238" y="45864"/>
                      <a:pt x="113599" y="44623"/>
                      <a:pt x="116681" y="42862"/>
                    </a:cubicBezTo>
                    <a:cubicBezTo>
                      <a:pt x="122642" y="39456"/>
                      <a:pt x="126491" y="36330"/>
                      <a:pt x="130969" y="30956"/>
                    </a:cubicBezTo>
                    <a:cubicBezTo>
                      <a:pt x="132801" y="28757"/>
                      <a:pt x="135170" y="26618"/>
                      <a:pt x="135731" y="23812"/>
                    </a:cubicBezTo>
                    <a:cubicBezTo>
                      <a:pt x="136821" y="18364"/>
                      <a:pt x="135731" y="12700"/>
                      <a:pt x="135731" y="7144"/>
                    </a:cubicBezTo>
                  </a:path>
                </a:pathLst>
              </a:cu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 114"/>
              <p:cNvSpPr/>
              <p:nvPr/>
            </p:nvSpPr>
            <p:spPr>
              <a:xfrm>
                <a:off x="3955257" y="1704972"/>
                <a:ext cx="136821" cy="62899"/>
              </a:xfrm>
              <a:custGeom>
                <a:avLst/>
                <a:gdLst>
                  <a:gd name="connsiteX0" fmla="*/ 0 w 136821"/>
                  <a:gd name="connsiteY0" fmla="*/ 0 h 62899"/>
                  <a:gd name="connsiteX1" fmla="*/ 4762 w 136821"/>
                  <a:gd name="connsiteY1" fmla="*/ 14287 h 62899"/>
                  <a:gd name="connsiteX2" fmla="*/ 7144 w 136821"/>
                  <a:gd name="connsiteY2" fmla="*/ 21431 h 62899"/>
                  <a:gd name="connsiteX3" fmla="*/ 16669 w 136821"/>
                  <a:gd name="connsiteY3" fmla="*/ 35719 h 62899"/>
                  <a:gd name="connsiteX4" fmla="*/ 19050 w 136821"/>
                  <a:gd name="connsiteY4" fmla="*/ 42862 h 62899"/>
                  <a:gd name="connsiteX5" fmla="*/ 26194 w 136821"/>
                  <a:gd name="connsiteY5" fmla="*/ 47625 h 62899"/>
                  <a:gd name="connsiteX6" fmla="*/ 40481 w 136821"/>
                  <a:gd name="connsiteY6" fmla="*/ 59531 h 62899"/>
                  <a:gd name="connsiteX7" fmla="*/ 83344 w 136821"/>
                  <a:gd name="connsiteY7" fmla="*/ 57150 h 62899"/>
                  <a:gd name="connsiteX8" fmla="*/ 90487 w 136821"/>
                  <a:gd name="connsiteY8" fmla="*/ 54769 h 62899"/>
                  <a:gd name="connsiteX9" fmla="*/ 100012 w 136821"/>
                  <a:gd name="connsiteY9" fmla="*/ 52387 h 62899"/>
                  <a:gd name="connsiteX10" fmla="*/ 107156 w 136821"/>
                  <a:gd name="connsiteY10" fmla="*/ 47625 h 62899"/>
                  <a:gd name="connsiteX11" fmla="*/ 116681 w 136821"/>
                  <a:gd name="connsiteY11" fmla="*/ 42862 h 62899"/>
                  <a:gd name="connsiteX12" fmla="*/ 130969 w 136821"/>
                  <a:gd name="connsiteY12" fmla="*/ 30956 h 62899"/>
                  <a:gd name="connsiteX13" fmla="*/ 135731 w 136821"/>
                  <a:gd name="connsiteY13" fmla="*/ 23812 h 62899"/>
                  <a:gd name="connsiteX14" fmla="*/ 135731 w 136821"/>
                  <a:gd name="connsiteY14" fmla="*/ 7144 h 6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36821" h="62899">
                    <a:moveTo>
                      <a:pt x="0" y="0"/>
                    </a:moveTo>
                    <a:lnTo>
                      <a:pt x="4762" y="14287"/>
                    </a:lnTo>
                    <a:cubicBezTo>
                      <a:pt x="5556" y="16668"/>
                      <a:pt x="5752" y="19342"/>
                      <a:pt x="7144" y="21431"/>
                    </a:cubicBezTo>
                    <a:lnTo>
                      <a:pt x="16669" y="35719"/>
                    </a:lnTo>
                    <a:cubicBezTo>
                      <a:pt x="17463" y="38100"/>
                      <a:pt x="17482" y="40902"/>
                      <a:pt x="19050" y="42862"/>
                    </a:cubicBezTo>
                    <a:cubicBezTo>
                      <a:pt x="20838" y="45097"/>
                      <a:pt x="23995" y="45793"/>
                      <a:pt x="26194" y="47625"/>
                    </a:cubicBezTo>
                    <a:cubicBezTo>
                      <a:pt x="44521" y="62899"/>
                      <a:pt x="22750" y="47712"/>
                      <a:pt x="40481" y="59531"/>
                    </a:cubicBezTo>
                    <a:cubicBezTo>
                      <a:pt x="54769" y="58737"/>
                      <a:pt x="69099" y="58507"/>
                      <a:pt x="83344" y="57150"/>
                    </a:cubicBezTo>
                    <a:cubicBezTo>
                      <a:pt x="85842" y="56912"/>
                      <a:pt x="88074" y="55459"/>
                      <a:pt x="90487" y="54769"/>
                    </a:cubicBezTo>
                    <a:cubicBezTo>
                      <a:pt x="93634" y="53870"/>
                      <a:pt x="96837" y="53181"/>
                      <a:pt x="100012" y="52387"/>
                    </a:cubicBezTo>
                    <a:cubicBezTo>
                      <a:pt x="102393" y="50800"/>
                      <a:pt x="104671" y="49045"/>
                      <a:pt x="107156" y="47625"/>
                    </a:cubicBezTo>
                    <a:cubicBezTo>
                      <a:pt x="110238" y="45864"/>
                      <a:pt x="113599" y="44623"/>
                      <a:pt x="116681" y="42862"/>
                    </a:cubicBezTo>
                    <a:cubicBezTo>
                      <a:pt x="122642" y="39456"/>
                      <a:pt x="126491" y="36330"/>
                      <a:pt x="130969" y="30956"/>
                    </a:cubicBezTo>
                    <a:cubicBezTo>
                      <a:pt x="132801" y="28757"/>
                      <a:pt x="135170" y="26618"/>
                      <a:pt x="135731" y="23812"/>
                    </a:cubicBezTo>
                    <a:cubicBezTo>
                      <a:pt x="136821" y="18364"/>
                      <a:pt x="135731" y="12700"/>
                      <a:pt x="135731" y="7144"/>
                    </a:cubicBezTo>
                  </a:path>
                </a:pathLst>
              </a:cu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5334000" y="1752600"/>
                <a:ext cx="8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t</a:t>
                </a:r>
                <a:endParaRPr lang="en-GB" sz="1600" dirty="0"/>
              </a:p>
            </p:txBody>
          </p:sp>
        </p:grpSp>
      </p:grpSp>
      <p:sp>
        <p:nvSpPr>
          <p:cNvPr id="154" name="TextBox 153"/>
          <p:cNvSpPr txBox="1"/>
          <p:nvPr/>
        </p:nvSpPr>
        <p:spPr>
          <a:xfrm>
            <a:off x="5358830" y="2697822"/>
            <a:ext cx="773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</a:t>
            </a:r>
            <a:endParaRPr lang="en-GB" sz="1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1219200" y="1066800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</a:t>
            </a:r>
            <a:endParaRPr lang="en-GB" sz="1600" dirty="0"/>
          </a:p>
        </p:txBody>
      </p:sp>
      <p:sp>
        <p:nvSpPr>
          <p:cNvPr id="156" name="TextBox 155"/>
          <p:cNvSpPr txBox="1"/>
          <p:nvPr/>
        </p:nvSpPr>
        <p:spPr>
          <a:xfrm>
            <a:off x="1143000" y="2362200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</a:t>
            </a:r>
            <a:endParaRPr lang="en-GB" sz="1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1143000" y="3810000"/>
            <a:ext cx="30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</a:t>
            </a:r>
            <a:endParaRPr lang="en-GB" sz="1600" dirty="0"/>
          </a:p>
        </p:txBody>
      </p:sp>
      <p:sp>
        <p:nvSpPr>
          <p:cNvPr id="158" name="Rectangle 157"/>
          <p:cNvSpPr/>
          <p:nvPr/>
        </p:nvSpPr>
        <p:spPr>
          <a:xfrm>
            <a:off x="1981200" y="685800"/>
            <a:ext cx="4724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10(c)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girl on a trampoline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57200" y="4886980"/>
            <a:ext cx="6705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These graphs will be the same for any object repeatedly jumping, hopping or bouncing (under gravity, ignoring air resistance).</a:t>
            </a:r>
            <a:endParaRPr lang="en-US" dirty="0" smtClean="0"/>
          </a:p>
        </p:txBody>
      </p:sp>
      <p:sp>
        <p:nvSpPr>
          <p:cNvPr id="160" name="TextBox 159"/>
          <p:cNvSpPr txBox="1"/>
          <p:nvPr/>
        </p:nvSpPr>
        <p:spPr>
          <a:xfrm>
            <a:off x="4495800" y="6858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209800"/>
            <a:ext cx="23622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/</a:t>
            </a:r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44 </a:t>
            </a:r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marks total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618</Words>
  <Application>Microsoft Office PowerPoint</Application>
  <PresentationFormat>Custom</PresentationFormat>
  <Paragraphs>148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103</cp:revision>
  <dcterms:created xsi:type="dcterms:W3CDTF">2008-08-30T18:16:19Z</dcterms:created>
  <dcterms:modified xsi:type="dcterms:W3CDTF">2008-09-08T15:40:57Z</dcterms:modified>
</cp:coreProperties>
</file>