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7315200" cy="5486400" type="B5JIS"/>
  <p:notesSz cx="6858000" cy="9144000"/>
  <p:defaultTextStyle>
    <a:defPPr>
      <a:defRPr lang="en-US"/>
    </a:defPPr>
    <a:lvl1pPr marL="0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5736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1472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97208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62944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28680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94415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60152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25888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76" autoAdjust="0"/>
    <p:restoredTop sz="94667" autoAdjust="0"/>
  </p:normalViewPr>
  <p:slideViewPr>
    <p:cSldViewPr>
      <p:cViewPr varScale="1">
        <p:scale>
          <a:sx n="93" d="100"/>
          <a:sy n="93" d="100"/>
        </p:scale>
        <p:origin x="-492" y="-102"/>
      </p:cViewPr>
      <p:guideLst>
        <p:guide orient="horz" pos="1728"/>
        <p:guide pos="23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1E3C2-B138-4B12-B568-755128EB4889}" type="datetimeFigureOut">
              <a:rPr lang="en-US" smtClean="0"/>
              <a:pPr/>
              <a:t>9/3/2008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DC1E9-F2CA-4F5B-89DD-D75BC8412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5736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1472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97208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62944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28680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94415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60152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25888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7315200" cy="548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953000"/>
            <a:ext cx="7315200" cy="128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 userDrawn="1"/>
        </p:nvSpPr>
        <p:spPr>
          <a:xfrm>
            <a:off x="46759" y="513099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Mechanics - 2</a:t>
            </a:r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5029200" y="23514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Physics</a:t>
            </a:r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0" y="235148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12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4343400" y="5126668"/>
            <a:ext cx="28990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Motion</a:t>
            </a:r>
            <a:r>
              <a:rPr lang="en-GB" baseline="0" dirty="0" smtClean="0"/>
              <a:t> Graphs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1280161"/>
            <a:ext cx="6583680" cy="362077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219712"/>
            <a:ext cx="1645920" cy="468122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219712"/>
            <a:ext cx="4815840" cy="468122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1"/>
            <a:ext cx="6583680" cy="36207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3525520"/>
            <a:ext cx="6217920" cy="1089660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2325371"/>
            <a:ext cx="6217920" cy="1200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5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3147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9720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6294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286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9441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6015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2588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1280161"/>
            <a:ext cx="3230880" cy="362077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1280161"/>
            <a:ext cx="3230880" cy="362077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228090"/>
            <a:ext cx="3232150" cy="5118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00" b="1"/>
            </a:lvl1pPr>
            <a:lvl2pPr marL="365736" indent="0">
              <a:buNone/>
              <a:defRPr sz="1600" b="1"/>
            </a:lvl2pPr>
            <a:lvl3pPr marL="731472" indent="0">
              <a:buNone/>
              <a:defRPr sz="1400" b="1"/>
            </a:lvl3pPr>
            <a:lvl4pPr marL="1097208" indent="0">
              <a:buNone/>
              <a:defRPr sz="1300" b="1"/>
            </a:lvl4pPr>
            <a:lvl5pPr marL="1462944" indent="0">
              <a:buNone/>
              <a:defRPr sz="1300" b="1"/>
            </a:lvl5pPr>
            <a:lvl6pPr marL="1828680" indent="0">
              <a:buNone/>
              <a:defRPr sz="1300" b="1"/>
            </a:lvl6pPr>
            <a:lvl7pPr marL="2194415" indent="0">
              <a:buNone/>
              <a:defRPr sz="1300" b="1"/>
            </a:lvl7pPr>
            <a:lvl8pPr marL="2560152" indent="0">
              <a:buNone/>
              <a:defRPr sz="1300" b="1"/>
            </a:lvl8pPr>
            <a:lvl9pPr marL="2925888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1739900"/>
            <a:ext cx="3232150" cy="3161030"/>
          </a:xfrm>
          <a:prstGeom prst="rect">
            <a:avLst/>
          </a:prstGeo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1228090"/>
            <a:ext cx="3233420" cy="5118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00" b="1"/>
            </a:lvl1pPr>
            <a:lvl2pPr marL="365736" indent="0">
              <a:buNone/>
              <a:defRPr sz="1600" b="1"/>
            </a:lvl2pPr>
            <a:lvl3pPr marL="731472" indent="0">
              <a:buNone/>
              <a:defRPr sz="1400" b="1"/>
            </a:lvl3pPr>
            <a:lvl4pPr marL="1097208" indent="0">
              <a:buNone/>
              <a:defRPr sz="1300" b="1"/>
            </a:lvl4pPr>
            <a:lvl5pPr marL="1462944" indent="0">
              <a:buNone/>
              <a:defRPr sz="1300" b="1"/>
            </a:lvl5pPr>
            <a:lvl6pPr marL="1828680" indent="0">
              <a:buNone/>
              <a:defRPr sz="1300" b="1"/>
            </a:lvl6pPr>
            <a:lvl7pPr marL="2194415" indent="0">
              <a:buNone/>
              <a:defRPr sz="1300" b="1"/>
            </a:lvl7pPr>
            <a:lvl8pPr marL="2560152" indent="0">
              <a:buNone/>
              <a:defRPr sz="1300" b="1"/>
            </a:lvl8pPr>
            <a:lvl9pPr marL="2925888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1739900"/>
            <a:ext cx="3233420" cy="3161030"/>
          </a:xfrm>
          <a:prstGeom prst="rect">
            <a:avLst/>
          </a:prstGeo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9/3/2008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9/3/2008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218440"/>
            <a:ext cx="2406650" cy="929640"/>
          </a:xfrm>
          <a:prstGeom prst="rect">
            <a:avLst/>
          </a:prstGeo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218441"/>
            <a:ext cx="4089400" cy="468249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1148081"/>
            <a:ext cx="2406650" cy="3752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 marL="365736" indent="0">
              <a:buNone/>
              <a:defRPr sz="1000"/>
            </a:lvl2pPr>
            <a:lvl3pPr marL="731472" indent="0">
              <a:buNone/>
              <a:defRPr sz="800"/>
            </a:lvl3pPr>
            <a:lvl4pPr marL="1097208" indent="0">
              <a:buNone/>
              <a:defRPr sz="700"/>
            </a:lvl4pPr>
            <a:lvl5pPr marL="1462944" indent="0">
              <a:buNone/>
              <a:defRPr sz="700"/>
            </a:lvl5pPr>
            <a:lvl6pPr marL="1828680" indent="0">
              <a:buNone/>
              <a:defRPr sz="700"/>
            </a:lvl6pPr>
            <a:lvl7pPr marL="2194415" indent="0">
              <a:buNone/>
              <a:defRPr sz="700"/>
            </a:lvl7pPr>
            <a:lvl8pPr marL="2560152" indent="0">
              <a:buNone/>
              <a:defRPr sz="700"/>
            </a:lvl8pPr>
            <a:lvl9pPr marL="292588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3840480"/>
            <a:ext cx="4389120" cy="453390"/>
          </a:xfrm>
          <a:prstGeom prst="rect">
            <a:avLst/>
          </a:prstGeo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490220"/>
            <a:ext cx="4389120" cy="3291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  <a:lvl2pPr marL="365736" indent="0">
              <a:buNone/>
              <a:defRPr sz="2200"/>
            </a:lvl2pPr>
            <a:lvl3pPr marL="731472" indent="0">
              <a:buNone/>
              <a:defRPr sz="1900"/>
            </a:lvl3pPr>
            <a:lvl4pPr marL="1097208" indent="0">
              <a:buNone/>
              <a:defRPr sz="1600"/>
            </a:lvl4pPr>
            <a:lvl5pPr marL="1462944" indent="0">
              <a:buNone/>
              <a:defRPr sz="1600"/>
            </a:lvl5pPr>
            <a:lvl6pPr marL="1828680" indent="0">
              <a:buNone/>
              <a:defRPr sz="1600"/>
            </a:lvl6pPr>
            <a:lvl7pPr marL="2194415" indent="0">
              <a:buNone/>
              <a:defRPr sz="1600"/>
            </a:lvl7pPr>
            <a:lvl8pPr marL="2560152" indent="0">
              <a:buNone/>
              <a:defRPr sz="1600"/>
            </a:lvl8pPr>
            <a:lvl9pPr marL="2925888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4293870"/>
            <a:ext cx="4389120" cy="6438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 marL="365736" indent="0">
              <a:buNone/>
              <a:defRPr sz="1000"/>
            </a:lvl2pPr>
            <a:lvl3pPr marL="731472" indent="0">
              <a:buNone/>
              <a:defRPr sz="800"/>
            </a:lvl3pPr>
            <a:lvl4pPr marL="1097208" indent="0">
              <a:buNone/>
              <a:defRPr sz="700"/>
            </a:lvl4pPr>
            <a:lvl5pPr marL="1462944" indent="0">
              <a:buNone/>
              <a:defRPr sz="700"/>
            </a:lvl5pPr>
            <a:lvl6pPr marL="1828680" indent="0">
              <a:buNone/>
              <a:defRPr sz="700"/>
            </a:lvl6pPr>
            <a:lvl7pPr marL="2194415" indent="0">
              <a:buNone/>
              <a:defRPr sz="700"/>
            </a:lvl7pPr>
            <a:lvl8pPr marL="2560152" indent="0">
              <a:buNone/>
              <a:defRPr sz="700"/>
            </a:lvl8pPr>
            <a:lvl9pPr marL="292588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0" y="0"/>
            <a:ext cx="7315200" cy="548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6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152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TextBox 24"/>
          <p:cNvSpPr txBox="1"/>
          <p:nvPr userDrawn="1"/>
        </p:nvSpPr>
        <p:spPr>
          <a:xfrm>
            <a:off x="5029200" y="23514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Physics</a:t>
            </a:r>
            <a:endParaRPr lang="en-US" dirty="0"/>
          </a:p>
        </p:txBody>
      </p:sp>
      <p:sp>
        <p:nvSpPr>
          <p:cNvPr id="26" name="TextBox 25"/>
          <p:cNvSpPr txBox="1"/>
          <p:nvPr userDrawn="1"/>
        </p:nvSpPr>
        <p:spPr>
          <a:xfrm>
            <a:off x="0" y="235148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12</a:t>
            </a:r>
            <a:endParaRPr lang="en-US" dirty="0"/>
          </a:p>
        </p:txBody>
      </p:sp>
      <p:pic>
        <p:nvPicPr>
          <p:cNvPr id="28" name="Picture 5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4953000"/>
            <a:ext cx="7315200" cy="128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" name="TextBox 28"/>
          <p:cNvSpPr txBox="1"/>
          <p:nvPr userDrawn="1"/>
        </p:nvSpPr>
        <p:spPr>
          <a:xfrm>
            <a:off x="46759" y="513099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Mechanics - 2</a:t>
            </a:r>
            <a:endParaRPr lang="en-US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4343400" y="5126668"/>
            <a:ext cx="28990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Motion</a:t>
            </a:r>
            <a:r>
              <a:rPr lang="en-GB" baseline="0" dirty="0" smtClean="0"/>
              <a:t> Graphs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1472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02" indent="-274302" algn="l" defTabSz="731472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21" indent="-228585" algn="l" defTabSz="731472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0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076" indent="-182868" algn="l" defTabSz="731472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812" indent="-182868" algn="l" defTabSz="731472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548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284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019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755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36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472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08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944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680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415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60152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25888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4800" y="838200"/>
            <a:ext cx="6858000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70C0"/>
                </a:solidFill>
              </a:rPr>
              <a:t>Motion Graphs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0787" y="1665744"/>
            <a:ext cx="6460613" cy="2308324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38500" dist="50800" dir="5400000" sy="-100000" algn="bl" rotWithShape="0"/>
          </a:effectLst>
          <a:scene3d>
            <a:camera prst="perspectiveContrastingRightFacing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 Identify </a:t>
            </a:r>
            <a:r>
              <a:rPr lang="en-GB" sz="1800" dirty="0" smtClean="0"/>
              <a:t>and use the physical quantities derived from slope and area of displacement-time graphs and velocity-time </a:t>
            </a:r>
            <a:r>
              <a:rPr lang="en-GB" sz="1800" dirty="0" smtClean="0"/>
              <a:t>graphs</a:t>
            </a:r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 Understand </a:t>
            </a:r>
            <a:r>
              <a:rPr lang="en-GB" sz="1800" dirty="0" smtClean="0"/>
              <a:t>how ICT can be used to collect data and display displacement-time and velocity-time </a:t>
            </a:r>
            <a:r>
              <a:rPr lang="en-GB" sz="1800" dirty="0" smtClean="0"/>
              <a:t>graphs</a:t>
            </a:r>
          </a:p>
          <a:p>
            <a:pPr>
              <a:buFont typeface="Arial" pitchFamily="34" charset="0"/>
              <a:buChar char="•"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066800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Acceleration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is the rate of change of velocity. It can be defined as...</a:t>
            </a:r>
            <a:endParaRPr lang="en-GB" sz="2400" b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457200" y="2286000"/>
            <a:ext cx="6400800" cy="1009710"/>
            <a:chOff x="457200" y="2286000"/>
            <a:chExt cx="6400800" cy="100971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657600" y="2819400"/>
              <a:ext cx="2743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457200" y="2286000"/>
              <a:ext cx="6400800" cy="1009710"/>
              <a:chOff x="457200" y="2286000"/>
              <a:chExt cx="6400800" cy="1009710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457200" y="2286000"/>
                <a:ext cx="6400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dirty="0" smtClean="0">
                    <a:solidFill>
                      <a:schemeClr val="tx2"/>
                    </a:solidFill>
                  </a:rPr>
                  <a:t>acceleration</a:t>
                </a:r>
                <a:r>
                  <a:rPr lang="en-GB" sz="2400" dirty="0" smtClean="0">
                    <a:solidFill>
                      <a:schemeClr val="tx2"/>
                    </a:solidFill>
                  </a:rPr>
                  <a:t>   </a:t>
                </a:r>
                <a:r>
                  <a:rPr lang="en-GB" sz="2000" dirty="0" smtClean="0">
                    <a:solidFill>
                      <a:schemeClr val="tx2"/>
                    </a:solidFill>
                  </a:rPr>
                  <a:t>=     change in velocity</a:t>
                </a:r>
                <a:endParaRPr lang="en-GB" sz="240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3581400" y="2895600"/>
                <a:ext cx="2895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 smtClean="0">
                    <a:solidFill>
                      <a:schemeClr val="tx2"/>
                    </a:solidFill>
                  </a:rPr>
                  <a:t>time taken for change</a:t>
                </a:r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457200" y="3581400"/>
            <a:ext cx="6400800" cy="978932"/>
            <a:chOff x="457200" y="3581400"/>
            <a:chExt cx="6400800" cy="978932"/>
          </a:xfrm>
        </p:grpSpPr>
        <p:grpSp>
          <p:nvGrpSpPr>
            <p:cNvPr id="10" name="Group 9"/>
            <p:cNvGrpSpPr/>
            <p:nvPr/>
          </p:nvGrpSpPr>
          <p:grpSpPr>
            <a:xfrm>
              <a:off x="457200" y="3581400"/>
              <a:ext cx="6400800" cy="978932"/>
              <a:chOff x="457200" y="2286000"/>
              <a:chExt cx="6400800" cy="978932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457200" y="2286000"/>
                <a:ext cx="6400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dirty="0" smtClean="0">
                    <a:solidFill>
                      <a:schemeClr val="tx2"/>
                    </a:solidFill>
                  </a:rPr>
                  <a:t>a</a:t>
                </a:r>
                <a:r>
                  <a:rPr lang="en-GB" sz="2400" dirty="0" smtClean="0">
                    <a:solidFill>
                      <a:schemeClr val="tx2"/>
                    </a:solidFill>
                  </a:rPr>
                  <a:t> </a:t>
                </a:r>
                <a:r>
                  <a:rPr lang="en-GB" sz="2400" baseline="-25000" dirty="0" smtClean="0">
                    <a:solidFill>
                      <a:schemeClr val="tx2"/>
                    </a:solidFill>
                  </a:rPr>
                  <a:t>(dropped ball)     </a:t>
                </a:r>
                <a:r>
                  <a:rPr lang="en-GB" sz="2000" dirty="0" smtClean="0">
                    <a:solidFill>
                      <a:schemeClr val="tx2"/>
                    </a:solidFill>
                  </a:rPr>
                  <a:t>=     i</a:t>
                </a:r>
                <a:r>
                  <a:rPr lang="en-GB" sz="1800" dirty="0" smtClean="0">
                    <a:solidFill>
                      <a:schemeClr val="tx2"/>
                    </a:solidFill>
                  </a:rPr>
                  <a:t>nitial velocity – final velocity</a:t>
                </a:r>
                <a:endParaRPr lang="en-GB" sz="240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429000" y="2895600"/>
                <a:ext cx="2895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800" dirty="0" smtClean="0">
                    <a:solidFill>
                      <a:schemeClr val="tx2"/>
                    </a:solidFill>
                  </a:rPr>
                  <a:t>time taken to drop</a:t>
                </a:r>
                <a:endParaRPr lang="en-GB" sz="2000" dirty="0">
                  <a:solidFill>
                    <a:schemeClr val="tx2"/>
                  </a:solidFill>
                </a:endParaRPr>
              </a:p>
            </p:txBody>
          </p:sp>
        </p:grpSp>
        <p:cxnSp>
          <p:nvCxnSpPr>
            <p:cNvPr id="15" name="Straight Connector 14"/>
            <p:cNvCxnSpPr/>
            <p:nvPr/>
          </p:nvCxnSpPr>
          <p:spPr>
            <a:xfrm>
              <a:off x="3276600" y="4114800"/>
              <a:ext cx="3200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857071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We can plot an object’s motion using a </a:t>
            </a:r>
            <a:r>
              <a:rPr lang="en-GB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graph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 of displacement &amp; time.</a:t>
            </a:r>
            <a:endParaRPr lang="en-GB" sz="2400" dirty="0" smtClean="0">
              <a:solidFill>
                <a:srgbClr val="0070C0"/>
              </a:solidFill>
            </a:endParaRPr>
          </a:p>
          <a:p>
            <a:pPr algn="ctr"/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743200"/>
            <a:ext cx="304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tx2"/>
                </a:solidFill>
              </a:rPr>
              <a:t>The slope (</a:t>
            </a:r>
            <a:r>
              <a:rPr lang="en-GB" sz="2000" b="1" dirty="0" smtClean="0">
                <a:solidFill>
                  <a:schemeClr val="tx2"/>
                </a:solidFill>
              </a:rPr>
              <a:t>gradient</a:t>
            </a:r>
            <a:r>
              <a:rPr lang="en-GB" sz="2000" dirty="0" smtClean="0">
                <a:solidFill>
                  <a:schemeClr val="tx2"/>
                </a:solidFill>
              </a:rPr>
              <a:t>) of a displacement-time graph is = the velocity.</a:t>
            </a:r>
            <a:endParaRPr lang="en-GB" sz="2400" b="1" dirty="0" smtClean="0">
              <a:solidFill>
                <a:schemeClr val="tx2"/>
              </a:solidFill>
            </a:endParaRPr>
          </a:p>
          <a:p>
            <a:pPr algn="ctr"/>
            <a:endParaRPr lang="en-GB" sz="2400" dirty="0">
              <a:solidFill>
                <a:schemeClr val="tx2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733800" y="1981200"/>
            <a:ext cx="3048000" cy="2745383"/>
            <a:chOff x="3733800" y="1981200"/>
            <a:chExt cx="3048000" cy="2745383"/>
          </a:xfrm>
        </p:grpSpPr>
        <p:grpSp>
          <p:nvGrpSpPr>
            <p:cNvPr id="20" name="Group 19"/>
            <p:cNvGrpSpPr/>
            <p:nvPr/>
          </p:nvGrpSpPr>
          <p:grpSpPr>
            <a:xfrm>
              <a:off x="3733800" y="1981200"/>
              <a:ext cx="3048000" cy="2745383"/>
              <a:chOff x="3505200" y="2134394"/>
              <a:chExt cx="3048000" cy="2745383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rot="5400000" flipH="1" flipV="1">
                <a:off x="2667000" y="3352800"/>
                <a:ext cx="2438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3810000" y="4495800"/>
                <a:ext cx="2743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" name="Freeform 15"/>
              <p:cNvSpPr/>
              <p:nvPr/>
            </p:nvSpPr>
            <p:spPr>
              <a:xfrm>
                <a:off x="3893906" y="2362199"/>
                <a:ext cx="2506894" cy="2137881"/>
              </a:xfrm>
              <a:custGeom>
                <a:avLst/>
                <a:gdLst>
                  <a:gd name="connsiteX0" fmla="*/ 0 w 2484633"/>
                  <a:gd name="connsiteY0" fmla="*/ 2411002 h 2411002"/>
                  <a:gd name="connsiteX1" fmla="*/ 523982 w 2484633"/>
                  <a:gd name="connsiteY1" fmla="*/ 2308260 h 2411002"/>
                  <a:gd name="connsiteX2" fmla="*/ 893851 w 2484633"/>
                  <a:gd name="connsiteY2" fmla="*/ 2195245 h 2411002"/>
                  <a:gd name="connsiteX3" fmla="*/ 1500027 w 2484633"/>
                  <a:gd name="connsiteY3" fmla="*/ 1917842 h 2411002"/>
                  <a:gd name="connsiteX4" fmla="*/ 2034283 w 2484633"/>
                  <a:gd name="connsiteY4" fmla="*/ 1424683 h 2411002"/>
                  <a:gd name="connsiteX5" fmla="*/ 2352782 w 2484633"/>
                  <a:gd name="connsiteY5" fmla="*/ 777411 h 2411002"/>
                  <a:gd name="connsiteX6" fmla="*/ 2465797 w 2484633"/>
                  <a:gd name="connsiteY6" fmla="*/ 119865 h 2411002"/>
                  <a:gd name="connsiteX7" fmla="*/ 2465797 w 2484633"/>
                  <a:gd name="connsiteY7" fmla="*/ 58220 h 2411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84633" h="2411002">
                    <a:moveTo>
                      <a:pt x="0" y="2411002"/>
                    </a:moveTo>
                    <a:cubicBezTo>
                      <a:pt x="187503" y="2377610"/>
                      <a:pt x="375007" y="2344219"/>
                      <a:pt x="523982" y="2308260"/>
                    </a:cubicBezTo>
                    <a:cubicBezTo>
                      <a:pt x="672957" y="2272301"/>
                      <a:pt x="731177" y="2260315"/>
                      <a:pt x="893851" y="2195245"/>
                    </a:cubicBezTo>
                    <a:cubicBezTo>
                      <a:pt x="1056525" y="2130175"/>
                      <a:pt x="1309955" y="2046269"/>
                      <a:pt x="1500027" y="1917842"/>
                    </a:cubicBezTo>
                    <a:cubicBezTo>
                      <a:pt x="1690099" y="1789415"/>
                      <a:pt x="1892157" y="1614755"/>
                      <a:pt x="2034283" y="1424683"/>
                    </a:cubicBezTo>
                    <a:cubicBezTo>
                      <a:pt x="2176409" y="1234611"/>
                      <a:pt x="2280863" y="994881"/>
                      <a:pt x="2352782" y="777411"/>
                    </a:cubicBezTo>
                    <a:cubicBezTo>
                      <a:pt x="2424701" y="559941"/>
                      <a:pt x="2446961" y="239730"/>
                      <a:pt x="2465797" y="119865"/>
                    </a:cubicBezTo>
                    <a:cubicBezTo>
                      <a:pt x="2484633" y="0"/>
                      <a:pt x="2475215" y="29110"/>
                      <a:pt x="2465797" y="58220"/>
                    </a:cubicBezTo>
                  </a:path>
                </a:pathLst>
              </a:custGeom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505200" y="4495800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/>
                  <a:t>0</a:t>
                </a:r>
                <a:endParaRPr lang="en-GB" sz="16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410200" y="4572000"/>
                <a:ext cx="1066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/>
                  <a:t>time</a:t>
                </a:r>
                <a:endParaRPr lang="en-GB" sz="16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 rot="16200000">
                <a:off x="2744689" y="3122711"/>
                <a:ext cx="1828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/>
                  <a:t>displacement</a:t>
                </a:r>
                <a:endParaRPr lang="en-GB" sz="1600" dirty="0"/>
              </a:p>
            </p:txBody>
          </p:sp>
        </p:grpSp>
        <p:cxnSp>
          <p:nvCxnSpPr>
            <p:cNvPr id="22" name="Straight Connector 21"/>
            <p:cNvCxnSpPr/>
            <p:nvPr/>
          </p:nvCxnSpPr>
          <p:spPr>
            <a:xfrm rot="5400000" flipH="1" flipV="1">
              <a:off x="5607978" y="2844230"/>
              <a:ext cx="1371600" cy="9144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857071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If we plot an object’s velocity against time, then we can determine its acceleration.</a:t>
            </a:r>
            <a:endParaRPr lang="en-GB" sz="2400" dirty="0" smtClean="0">
              <a:solidFill>
                <a:srgbClr val="0070C0"/>
              </a:solidFill>
            </a:endParaRPr>
          </a:p>
          <a:p>
            <a:pPr algn="ctr"/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981200"/>
            <a:ext cx="304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tx2"/>
                </a:solidFill>
              </a:rPr>
              <a:t>The </a:t>
            </a:r>
            <a:r>
              <a:rPr lang="en-GB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gradient</a:t>
            </a:r>
            <a:r>
              <a:rPr lang="en-GB" sz="2000" dirty="0" smtClean="0">
                <a:solidFill>
                  <a:schemeClr val="tx2"/>
                </a:solidFill>
              </a:rPr>
              <a:t> of a velocity-time graph is = acceleration.</a:t>
            </a:r>
            <a:endParaRPr lang="en-GB" sz="2400" b="1" dirty="0" smtClean="0">
              <a:solidFill>
                <a:schemeClr val="tx2"/>
              </a:solidFill>
            </a:endParaRPr>
          </a:p>
          <a:p>
            <a:pPr algn="ctr"/>
            <a:endParaRPr lang="en-GB" sz="2400" dirty="0">
              <a:solidFill>
                <a:schemeClr val="tx2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733800" y="1981200"/>
            <a:ext cx="3048000" cy="2745383"/>
            <a:chOff x="3733800" y="1981200"/>
            <a:chExt cx="3048000" cy="2745383"/>
          </a:xfrm>
        </p:grpSpPr>
        <p:cxnSp>
          <p:nvCxnSpPr>
            <p:cNvPr id="9" name="Straight Arrow Connector 8"/>
            <p:cNvCxnSpPr/>
            <p:nvPr/>
          </p:nvCxnSpPr>
          <p:spPr>
            <a:xfrm rot="5400000" flipH="1" flipV="1">
              <a:off x="2895600" y="3199606"/>
              <a:ext cx="2438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4038600" y="4342606"/>
              <a:ext cx="2743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733800" y="4342606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0</a:t>
              </a:r>
              <a:endParaRPr lang="en-GB" sz="16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638800" y="4418806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time</a:t>
              </a:r>
              <a:endParaRPr lang="en-GB" sz="1600" dirty="0"/>
            </a:p>
          </p:txBody>
        </p:sp>
        <p:sp>
          <p:nvSpPr>
            <p:cNvPr id="14" name="TextBox 13"/>
            <p:cNvSpPr txBox="1"/>
            <p:nvPr/>
          </p:nvSpPr>
          <p:spPr>
            <a:xfrm rot="16200000">
              <a:off x="2973289" y="2969517"/>
              <a:ext cx="1828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velocity</a:t>
              </a:r>
              <a:endParaRPr lang="en-GB" sz="1600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 flipV="1">
              <a:off x="4114800" y="2286000"/>
              <a:ext cx="2286000" cy="205740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304800" y="2286000"/>
            <a:ext cx="5486400" cy="2006263"/>
            <a:chOff x="304800" y="2286000"/>
            <a:chExt cx="5486400" cy="2006263"/>
          </a:xfrm>
        </p:grpSpPr>
        <p:sp>
          <p:nvSpPr>
            <p:cNvPr id="18" name="TextBox 17"/>
            <p:cNvSpPr txBox="1"/>
            <p:nvPr/>
          </p:nvSpPr>
          <p:spPr>
            <a:xfrm>
              <a:off x="304800" y="3276600"/>
              <a:ext cx="3048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>
                  <a:solidFill>
                    <a:schemeClr val="accent6">
                      <a:lumMod val="75000"/>
                    </a:schemeClr>
                  </a:solidFill>
                </a:rPr>
                <a:t>What would an intercept on the y-axis mean?</a:t>
              </a:r>
              <a:endParaRPr lang="en-GB" sz="24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 flipV="1">
              <a:off x="4114800" y="2286000"/>
              <a:ext cx="1676400" cy="152400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062335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We can also plot acceleration against time.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9812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tx2"/>
                </a:solidFill>
              </a:rPr>
              <a:t>constant acceleration </a:t>
            </a:r>
            <a:endParaRPr lang="en-GB" sz="2000" dirty="0" smtClean="0">
              <a:solidFill>
                <a:schemeClr val="tx2"/>
              </a:solidFill>
            </a:endParaRPr>
          </a:p>
          <a:p>
            <a:pPr algn="ctr"/>
            <a:r>
              <a:rPr lang="en-GB" sz="2000" dirty="0" smtClean="0">
                <a:solidFill>
                  <a:schemeClr val="tx2"/>
                </a:solidFill>
              </a:rPr>
              <a:t>is a </a:t>
            </a:r>
            <a:r>
              <a:rPr lang="en-GB" sz="2000" b="1" dirty="0" smtClean="0">
                <a:solidFill>
                  <a:schemeClr val="tx2"/>
                </a:solidFill>
              </a:rPr>
              <a:t>flat line.</a:t>
            </a:r>
            <a:endParaRPr lang="en-GB" sz="2400" dirty="0">
              <a:solidFill>
                <a:schemeClr val="tx2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733800" y="1981200"/>
            <a:ext cx="3048000" cy="2745383"/>
            <a:chOff x="3733800" y="1981200"/>
            <a:chExt cx="3048000" cy="2745383"/>
          </a:xfrm>
        </p:grpSpPr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2895600" y="3199606"/>
              <a:ext cx="2438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4038600" y="4342606"/>
              <a:ext cx="2743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733800" y="4342606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0</a:t>
              </a:r>
              <a:endParaRPr lang="en-GB" sz="16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638800" y="4418806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time</a:t>
              </a:r>
              <a:endParaRPr lang="en-GB" sz="1600" dirty="0"/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2973289" y="2969517"/>
              <a:ext cx="1828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acceleration</a:t>
              </a:r>
              <a:endParaRPr lang="en-GB" sz="1600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114800" y="3124200"/>
              <a:ext cx="2438400" cy="1588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304800" y="32004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Are other line shapes possible?</a:t>
            </a:r>
            <a:endParaRPr lang="en-GB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857071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What does the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area under 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the velocity-time curve represent?</a:t>
            </a:r>
            <a:endParaRPr lang="en-GB" sz="2400" dirty="0" smtClean="0">
              <a:solidFill>
                <a:srgbClr val="0070C0"/>
              </a:solidFill>
            </a:endParaRPr>
          </a:p>
          <a:p>
            <a:pPr algn="ctr"/>
            <a:endParaRPr lang="en-GB" sz="24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304800" y="2057400"/>
            <a:ext cx="3124200" cy="2079486"/>
            <a:chOff x="304800" y="2057400"/>
            <a:chExt cx="3124200" cy="2079486"/>
          </a:xfrm>
        </p:grpSpPr>
        <p:sp>
          <p:nvSpPr>
            <p:cNvPr id="4" name="TextBox 3"/>
            <p:cNvSpPr txBox="1"/>
            <p:nvPr/>
          </p:nvSpPr>
          <p:spPr>
            <a:xfrm>
              <a:off x="304800" y="2057400"/>
              <a:ext cx="3048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>
                  <a:solidFill>
                    <a:schemeClr val="tx2"/>
                  </a:solidFill>
                </a:rPr>
                <a:t>The </a:t>
              </a:r>
              <a:r>
                <a:rPr lang="en-GB" sz="2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area under</a:t>
              </a:r>
              <a:r>
                <a:rPr lang="en-GB" sz="2000" dirty="0" smtClean="0">
                  <a:solidFill>
                    <a:schemeClr val="tx2"/>
                  </a:solidFill>
                </a:rPr>
                <a:t> a velocity-time graph is = displacement.</a:t>
              </a:r>
              <a:endParaRPr lang="en-GB" sz="2400" dirty="0">
                <a:solidFill>
                  <a:schemeClr val="tx2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1000" y="3429000"/>
              <a:ext cx="3048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>
                  <a:solidFill>
                    <a:schemeClr val="accent6">
                      <a:lumMod val="75000"/>
                    </a:schemeClr>
                  </a:solidFill>
                </a:rPr>
                <a:t>Does this make sense?</a:t>
              </a:r>
            </a:p>
            <a:p>
              <a:pPr algn="ctr"/>
              <a:r>
                <a:rPr lang="en-GB" sz="2000" dirty="0" smtClean="0">
                  <a:solidFill>
                    <a:schemeClr val="accent6">
                      <a:lumMod val="75000"/>
                    </a:schemeClr>
                  </a:solidFill>
                </a:rPr>
                <a:t>Consider the units.</a:t>
              </a:r>
              <a:endParaRPr lang="en-GB" sz="24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733800" y="1981200"/>
            <a:ext cx="3048000" cy="2745383"/>
            <a:chOff x="3733800" y="1981200"/>
            <a:chExt cx="3048000" cy="2745383"/>
          </a:xfrm>
        </p:grpSpPr>
        <p:grpSp>
          <p:nvGrpSpPr>
            <p:cNvPr id="5" name="Group 4"/>
            <p:cNvGrpSpPr/>
            <p:nvPr/>
          </p:nvGrpSpPr>
          <p:grpSpPr>
            <a:xfrm>
              <a:off x="3733800" y="1981200"/>
              <a:ext cx="3048000" cy="2745383"/>
              <a:chOff x="3733800" y="1981200"/>
              <a:chExt cx="3048000" cy="2745383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 rot="5400000" flipH="1" flipV="1">
                <a:off x="2895600" y="3199606"/>
                <a:ext cx="2438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>
                <a:off x="4038600" y="4342606"/>
                <a:ext cx="2743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3733800" y="4342606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/>
                  <a:t>0</a:t>
                </a:r>
                <a:endParaRPr lang="en-GB" sz="1600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5638800" y="4418806"/>
                <a:ext cx="1066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/>
                  <a:t>time</a:t>
                </a:r>
                <a:endParaRPr lang="en-GB" sz="160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 rot="16200000">
                <a:off x="2973289" y="2969517"/>
                <a:ext cx="1828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/>
                  <a:t>velocity</a:t>
                </a:r>
                <a:endParaRPr lang="en-GB" sz="1600" dirty="0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 flipV="1">
                <a:off x="4114800" y="2438400"/>
                <a:ext cx="2286000" cy="1905000"/>
              </a:xfrm>
              <a:prstGeom prst="line">
                <a:avLst/>
              </a:prstGeom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14" name="Flowchart: Manual Input 13"/>
            <p:cNvSpPr/>
            <p:nvPr/>
          </p:nvSpPr>
          <p:spPr>
            <a:xfrm>
              <a:off x="5313452" y="3124200"/>
              <a:ext cx="304800" cy="1219200"/>
            </a:xfrm>
            <a:prstGeom prst="flowChartManualInp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226978" y="4330149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err="1" smtClean="0">
                  <a:solidFill>
                    <a:schemeClr val="tx2"/>
                  </a:solidFill>
                  <a:latin typeface="Symbol" pitchFamily="18" charset="2"/>
                </a:rPr>
                <a:t>D</a:t>
              </a:r>
              <a:r>
                <a:rPr lang="en-GB" dirty="0" err="1" smtClean="0">
                  <a:solidFill>
                    <a:schemeClr val="tx2"/>
                  </a:solidFill>
                </a:rPr>
                <a:t>t</a:t>
              </a:r>
              <a:endParaRPr lang="en-GB" sz="1600" dirty="0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26068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u="sng" dirty="0" smtClean="0"/>
              <a:t>Key words </a:t>
            </a:r>
            <a:r>
              <a:rPr lang="en-GB" sz="1800" u="sng" dirty="0" smtClean="0"/>
              <a:t>you should now recognise...</a:t>
            </a:r>
            <a:endParaRPr lang="en-US" sz="18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752600"/>
            <a:ext cx="5715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Linear</a:t>
            </a:r>
          </a:p>
          <a:p>
            <a:pPr algn="ctr"/>
            <a:endParaRPr lang="en-US" sz="2400" dirty="0" smtClean="0"/>
          </a:p>
          <a:p>
            <a:pPr algn="ctr"/>
            <a:r>
              <a:rPr lang="en-GB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Intercept</a:t>
            </a:r>
          </a:p>
          <a:p>
            <a:pPr algn="ctr"/>
            <a:endParaRPr lang="en-US" sz="2400" dirty="0" smtClean="0"/>
          </a:p>
          <a:p>
            <a:pPr algn="ctr"/>
            <a:r>
              <a:rPr lang="en-GB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Slope</a:t>
            </a:r>
          </a:p>
          <a:p>
            <a:pPr algn="ctr"/>
            <a:endParaRPr lang="en-US" sz="2400" dirty="0" smtClean="0"/>
          </a:p>
          <a:p>
            <a:pPr algn="ctr"/>
            <a:r>
              <a:rPr lang="en-GB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Gradient</a:t>
            </a:r>
            <a:endParaRPr lang="en-US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220</Words>
  <Application>Microsoft Office PowerPoint</Application>
  <PresentationFormat>Custom</PresentationFormat>
  <Paragraphs>51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Dan Marsh</dc:creator>
  <cp:lastModifiedBy>Dr Dan Marsh</cp:lastModifiedBy>
  <cp:revision>42</cp:revision>
  <dcterms:created xsi:type="dcterms:W3CDTF">2008-08-30T18:16:19Z</dcterms:created>
  <dcterms:modified xsi:type="dcterms:W3CDTF">2008-09-03T18:19:04Z</dcterms:modified>
</cp:coreProperties>
</file>