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>
      <p:cViewPr varScale="1">
        <p:scale>
          <a:sx n="93" d="100"/>
          <a:sy n="93" d="100"/>
        </p:scale>
        <p:origin x="-492" y="-102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- 2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Motion</a:t>
            </a:r>
            <a:r>
              <a:rPr lang="en-GB" baseline="0" dirty="0" smtClean="0"/>
              <a:t> Graphs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6" name="TextBox 25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pic>
        <p:nvPicPr>
          <p:cNvPr id="28" name="Picture 5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- 2</a:t>
            </a:r>
            <a:endParaRPr lang="en-US" dirty="0"/>
          </a:p>
        </p:txBody>
      </p:sp>
      <p:sp>
        <p:nvSpPr>
          <p:cNvPr id="30" name="TextBox 29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Motion</a:t>
            </a:r>
            <a:r>
              <a:rPr lang="en-GB" baseline="0" dirty="0" smtClean="0"/>
              <a:t> Graphs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Motion Graphs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0787" y="1665744"/>
            <a:ext cx="6460613" cy="2308324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 Identify </a:t>
            </a:r>
            <a:r>
              <a:rPr lang="en-GB" sz="1800" dirty="0" smtClean="0"/>
              <a:t>and use the physical quantities derived from slope and area of displacement-time graphs and velocity-time </a:t>
            </a:r>
            <a:r>
              <a:rPr lang="en-GB" sz="1800" dirty="0" smtClean="0"/>
              <a:t>graphs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 Understand </a:t>
            </a:r>
            <a:r>
              <a:rPr lang="en-GB" sz="1800" dirty="0" smtClean="0"/>
              <a:t>how ICT can be used to collect data and display displacement-time and velocity-time </a:t>
            </a:r>
            <a:r>
              <a:rPr lang="en-GB" sz="1800" dirty="0" smtClean="0"/>
              <a:t>graphs</a:t>
            </a:r>
          </a:p>
          <a:p>
            <a:pPr>
              <a:buFont typeface="Arial" pitchFamily="34" charset="0"/>
              <a:buChar char="•"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Acceleration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is the rate of change of velocity. It can be defined as...</a:t>
            </a:r>
            <a:endParaRPr lang="en-GB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457200" y="2286000"/>
            <a:ext cx="6400800" cy="1009710"/>
            <a:chOff x="457200" y="2286000"/>
            <a:chExt cx="6400800" cy="10097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657600" y="2819400"/>
              <a:ext cx="2743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457200" y="2286000"/>
              <a:ext cx="6400800" cy="1009710"/>
              <a:chOff x="457200" y="2286000"/>
              <a:chExt cx="6400800" cy="1009710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457200" y="2286000"/>
                <a:ext cx="6400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>
                    <a:solidFill>
                      <a:schemeClr val="tx2"/>
                    </a:solidFill>
                  </a:rPr>
                  <a:t>acceleration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=     change in velocity</a:t>
                </a:r>
                <a:endParaRPr lang="en-GB" sz="2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581400" y="2895600"/>
                <a:ext cx="2895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smtClean="0">
                    <a:solidFill>
                      <a:schemeClr val="tx2"/>
                    </a:solidFill>
                  </a:rPr>
                  <a:t>time taken for change</a:t>
                </a:r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457200" y="3581400"/>
            <a:ext cx="6400800" cy="978932"/>
            <a:chOff x="457200" y="3581400"/>
            <a:chExt cx="6400800" cy="978932"/>
          </a:xfrm>
        </p:grpSpPr>
        <p:grpSp>
          <p:nvGrpSpPr>
            <p:cNvPr id="10" name="Group 9"/>
            <p:cNvGrpSpPr/>
            <p:nvPr/>
          </p:nvGrpSpPr>
          <p:grpSpPr>
            <a:xfrm>
              <a:off x="457200" y="3581400"/>
              <a:ext cx="6400800" cy="978932"/>
              <a:chOff x="457200" y="2286000"/>
              <a:chExt cx="6400800" cy="978932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457200" y="2286000"/>
                <a:ext cx="6400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>
                    <a:solidFill>
                      <a:schemeClr val="tx2"/>
                    </a:solidFill>
                  </a:rPr>
                  <a:t>a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GB" sz="2400" baseline="-25000" dirty="0" smtClean="0">
                    <a:solidFill>
                      <a:schemeClr val="tx2"/>
                    </a:solidFill>
                  </a:rPr>
                  <a:t>(dropped ball)    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=     i</a:t>
                </a:r>
                <a:r>
                  <a:rPr lang="en-GB" sz="1800" dirty="0" smtClean="0">
                    <a:solidFill>
                      <a:schemeClr val="tx2"/>
                    </a:solidFill>
                  </a:rPr>
                  <a:t>nitial velocity – final velocity</a:t>
                </a:r>
                <a:endParaRPr lang="en-GB" sz="2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429000" y="2895600"/>
                <a:ext cx="289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800" dirty="0" smtClean="0">
                    <a:solidFill>
                      <a:schemeClr val="tx2"/>
                    </a:solidFill>
                  </a:rPr>
                  <a:t>time taken to drop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>
              <a:off x="3276600" y="4114800"/>
              <a:ext cx="3200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857071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We can plot an object’s motion using a </a:t>
            </a:r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graph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of displacement &amp; time.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7432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The slope (</a:t>
            </a:r>
            <a:r>
              <a:rPr lang="en-GB" sz="2000" b="1" dirty="0" smtClean="0">
                <a:solidFill>
                  <a:schemeClr val="tx2"/>
                </a:solidFill>
              </a:rPr>
              <a:t>gradient</a:t>
            </a:r>
            <a:r>
              <a:rPr lang="en-GB" sz="2000" dirty="0" smtClean="0">
                <a:solidFill>
                  <a:schemeClr val="tx2"/>
                </a:solidFill>
              </a:rPr>
              <a:t>) of a displacement-time graph is = the velocity.</a:t>
            </a:r>
            <a:endParaRPr lang="en-GB" sz="24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733800" y="1981200"/>
            <a:ext cx="3048000" cy="2745383"/>
            <a:chOff x="3733800" y="1981200"/>
            <a:chExt cx="3048000" cy="2745383"/>
          </a:xfrm>
        </p:grpSpPr>
        <p:grpSp>
          <p:nvGrpSpPr>
            <p:cNvPr id="20" name="Group 19"/>
            <p:cNvGrpSpPr/>
            <p:nvPr/>
          </p:nvGrpSpPr>
          <p:grpSpPr>
            <a:xfrm>
              <a:off x="3733800" y="1981200"/>
              <a:ext cx="3048000" cy="2745383"/>
              <a:chOff x="3505200" y="2134394"/>
              <a:chExt cx="3048000" cy="2745383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rot="5400000" flipH="1" flipV="1">
                <a:off x="2667000" y="3352800"/>
                <a:ext cx="2438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3810000" y="4495800"/>
                <a:ext cx="2743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Freeform 15"/>
              <p:cNvSpPr/>
              <p:nvPr/>
            </p:nvSpPr>
            <p:spPr>
              <a:xfrm>
                <a:off x="3893906" y="2362199"/>
                <a:ext cx="2506894" cy="2137881"/>
              </a:xfrm>
              <a:custGeom>
                <a:avLst/>
                <a:gdLst>
                  <a:gd name="connsiteX0" fmla="*/ 0 w 2484633"/>
                  <a:gd name="connsiteY0" fmla="*/ 2411002 h 2411002"/>
                  <a:gd name="connsiteX1" fmla="*/ 523982 w 2484633"/>
                  <a:gd name="connsiteY1" fmla="*/ 2308260 h 2411002"/>
                  <a:gd name="connsiteX2" fmla="*/ 893851 w 2484633"/>
                  <a:gd name="connsiteY2" fmla="*/ 2195245 h 2411002"/>
                  <a:gd name="connsiteX3" fmla="*/ 1500027 w 2484633"/>
                  <a:gd name="connsiteY3" fmla="*/ 1917842 h 2411002"/>
                  <a:gd name="connsiteX4" fmla="*/ 2034283 w 2484633"/>
                  <a:gd name="connsiteY4" fmla="*/ 1424683 h 2411002"/>
                  <a:gd name="connsiteX5" fmla="*/ 2352782 w 2484633"/>
                  <a:gd name="connsiteY5" fmla="*/ 777411 h 2411002"/>
                  <a:gd name="connsiteX6" fmla="*/ 2465797 w 2484633"/>
                  <a:gd name="connsiteY6" fmla="*/ 119865 h 2411002"/>
                  <a:gd name="connsiteX7" fmla="*/ 2465797 w 2484633"/>
                  <a:gd name="connsiteY7" fmla="*/ 58220 h 2411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84633" h="2411002">
                    <a:moveTo>
                      <a:pt x="0" y="2411002"/>
                    </a:moveTo>
                    <a:cubicBezTo>
                      <a:pt x="187503" y="2377610"/>
                      <a:pt x="375007" y="2344219"/>
                      <a:pt x="523982" y="2308260"/>
                    </a:cubicBezTo>
                    <a:cubicBezTo>
                      <a:pt x="672957" y="2272301"/>
                      <a:pt x="731177" y="2260315"/>
                      <a:pt x="893851" y="2195245"/>
                    </a:cubicBezTo>
                    <a:cubicBezTo>
                      <a:pt x="1056525" y="2130175"/>
                      <a:pt x="1309955" y="2046269"/>
                      <a:pt x="1500027" y="1917842"/>
                    </a:cubicBezTo>
                    <a:cubicBezTo>
                      <a:pt x="1690099" y="1789415"/>
                      <a:pt x="1892157" y="1614755"/>
                      <a:pt x="2034283" y="1424683"/>
                    </a:cubicBezTo>
                    <a:cubicBezTo>
                      <a:pt x="2176409" y="1234611"/>
                      <a:pt x="2280863" y="994881"/>
                      <a:pt x="2352782" y="777411"/>
                    </a:cubicBezTo>
                    <a:cubicBezTo>
                      <a:pt x="2424701" y="559941"/>
                      <a:pt x="2446961" y="239730"/>
                      <a:pt x="2465797" y="119865"/>
                    </a:cubicBezTo>
                    <a:cubicBezTo>
                      <a:pt x="2484633" y="0"/>
                      <a:pt x="2475215" y="29110"/>
                      <a:pt x="2465797" y="58220"/>
                    </a:cubicBezTo>
                  </a:path>
                </a:pathLst>
              </a:cu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505200" y="44958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0</a:t>
                </a:r>
                <a:endParaRPr lang="en-GB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410200" y="4572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time</a:t>
                </a:r>
                <a:endParaRPr lang="en-GB" sz="16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 rot="16200000">
                <a:off x="2744689" y="3122711"/>
                <a:ext cx="1828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displacement</a:t>
                </a:r>
                <a:endParaRPr lang="en-GB" sz="1600" dirty="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5607978" y="2844230"/>
              <a:ext cx="1371600" cy="9144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If we plot an object’s velocity against time, then we can determine its acceleration.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812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The </a:t>
            </a:r>
            <a:r>
              <a:rPr lang="en-GB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gradient</a:t>
            </a:r>
            <a:r>
              <a:rPr lang="en-GB" sz="2000" dirty="0" smtClean="0">
                <a:solidFill>
                  <a:schemeClr val="tx2"/>
                </a:solidFill>
              </a:rPr>
              <a:t> of a velocity-time graph is = acceleration.</a:t>
            </a:r>
            <a:endParaRPr lang="en-GB" sz="24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733800" y="1981200"/>
            <a:ext cx="3048000" cy="2745383"/>
            <a:chOff x="3733800" y="1981200"/>
            <a:chExt cx="3048000" cy="2745383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895600" y="3199606"/>
              <a:ext cx="2438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038600" y="4342606"/>
              <a:ext cx="2743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733800" y="4342606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38800" y="4418806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2973289" y="2969517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velocity</a:t>
              </a:r>
              <a:endParaRPr lang="en-GB" sz="16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V="1">
              <a:off x="4114800" y="2286000"/>
              <a:ext cx="2286000" cy="20574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04800" y="2286000"/>
            <a:ext cx="5486400" cy="2006263"/>
            <a:chOff x="304800" y="2286000"/>
            <a:chExt cx="5486400" cy="2006263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3276600"/>
              <a:ext cx="3048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chemeClr val="accent6">
                      <a:lumMod val="75000"/>
                    </a:schemeClr>
                  </a:solidFill>
                </a:rPr>
                <a:t>What would an intercept on the y-axis mean?</a:t>
              </a:r>
              <a:endParaRPr lang="en-GB" sz="2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4114800" y="2286000"/>
              <a:ext cx="1676400" cy="15240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062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We can also plot acceleration against time.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981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constant acceleration </a:t>
            </a:r>
            <a:endParaRPr lang="en-GB" sz="2000" dirty="0" smtClean="0">
              <a:solidFill>
                <a:schemeClr val="tx2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is a </a:t>
            </a:r>
            <a:r>
              <a:rPr lang="en-GB" sz="2000" b="1" dirty="0" smtClean="0">
                <a:solidFill>
                  <a:schemeClr val="tx2"/>
                </a:solidFill>
              </a:rPr>
              <a:t>flat line.</a:t>
            </a:r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733800" y="1981200"/>
            <a:ext cx="3048000" cy="2745383"/>
            <a:chOff x="3733800" y="1981200"/>
            <a:chExt cx="3048000" cy="2745383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895600" y="3199606"/>
              <a:ext cx="2438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4038600" y="4342606"/>
              <a:ext cx="2743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733800" y="4342606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38800" y="4418806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2973289" y="2969517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acceleration</a:t>
              </a:r>
              <a:endParaRPr lang="en-GB" sz="16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14800" y="3124200"/>
              <a:ext cx="24384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04800" y="32004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Are other line shapes possible?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857071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What does 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area under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the velocity-time curve represent?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304800" y="2057400"/>
            <a:ext cx="3124200" cy="2079486"/>
            <a:chOff x="304800" y="2057400"/>
            <a:chExt cx="3124200" cy="2079486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2057400"/>
              <a:ext cx="3048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chemeClr val="tx2"/>
                  </a:solidFill>
                </a:rPr>
                <a:t>The </a:t>
              </a:r>
              <a:r>
                <a:rPr lang="en-GB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area under</a:t>
              </a:r>
              <a:r>
                <a:rPr lang="en-GB" sz="2000" dirty="0" smtClean="0">
                  <a:solidFill>
                    <a:schemeClr val="tx2"/>
                  </a:solidFill>
                </a:rPr>
                <a:t> a velocity-time graph is = displacement.</a:t>
              </a:r>
              <a:endParaRPr lang="en-GB" sz="24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" y="3429000"/>
              <a:ext cx="304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chemeClr val="accent6">
                      <a:lumMod val="75000"/>
                    </a:schemeClr>
                  </a:solidFill>
                </a:rPr>
                <a:t>Does this make sense?</a:t>
              </a:r>
            </a:p>
            <a:p>
              <a:pPr algn="ctr"/>
              <a:r>
                <a:rPr lang="en-GB" sz="2000" dirty="0" smtClean="0">
                  <a:solidFill>
                    <a:schemeClr val="accent6">
                      <a:lumMod val="75000"/>
                    </a:schemeClr>
                  </a:solidFill>
                </a:rPr>
                <a:t>Consider the units.</a:t>
              </a:r>
              <a:endParaRPr lang="en-GB" sz="2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33800" y="1981200"/>
            <a:ext cx="3048000" cy="2745383"/>
            <a:chOff x="3733800" y="1981200"/>
            <a:chExt cx="3048000" cy="2745383"/>
          </a:xfrm>
        </p:grpSpPr>
        <p:grpSp>
          <p:nvGrpSpPr>
            <p:cNvPr id="5" name="Group 4"/>
            <p:cNvGrpSpPr/>
            <p:nvPr/>
          </p:nvGrpSpPr>
          <p:grpSpPr>
            <a:xfrm>
              <a:off x="3733800" y="1981200"/>
              <a:ext cx="3048000" cy="2745383"/>
              <a:chOff x="3733800" y="1981200"/>
              <a:chExt cx="3048000" cy="2745383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rot="5400000" flipH="1" flipV="1">
                <a:off x="2895600" y="3199606"/>
                <a:ext cx="2438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>
                <a:off x="4038600" y="4342606"/>
                <a:ext cx="2743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3733800" y="4342606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0</a:t>
                </a:r>
                <a:endParaRPr lang="en-GB" sz="16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638800" y="4418806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time</a:t>
                </a:r>
                <a:endParaRPr lang="en-GB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 rot="16200000">
                <a:off x="2973289" y="2969517"/>
                <a:ext cx="1828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velocity</a:t>
                </a:r>
                <a:endParaRPr lang="en-GB" sz="1600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V="1">
                <a:off x="4114800" y="2438400"/>
                <a:ext cx="2286000" cy="1905000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4" name="Flowchart: Manual Input 13"/>
            <p:cNvSpPr/>
            <p:nvPr/>
          </p:nvSpPr>
          <p:spPr>
            <a:xfrm>
              <a:off x="5313452" y="3124200"/>
              <a:ext cx="304800" cy="1219200"/>
            </a:xfrm>
            <a:prstGeom prst="flowChartManualIn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26978" y="4330149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solidFill>
                    <a:schemeClr val="tx2"/>
                  </a:solidFill>
                  <a:latin typeface="Symbol" pitchFamily="18" charset="2"/>
                </a:rPr>
                <a:t>D</a:t>
              </a:r>
              <a:r>
                <a:rPr lang="en-GB" dirty="0" err="1" smtClean="0">
                  <a:solidFill>
                    <a:schemeClr val="tx2"/>
                  </a:solidFill>
                </a:rPr>
                <a:t>t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752600"/>
            <a:ext cx="5715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Linear</a:t>
            </a:r>
          </a:p>
          <a:p>
            <a:pPr algn="ctr"/>
            <a:endParaRPr lang="en-US" sz="2400" dirty="0" smtClean="0"/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Intercept</a:t>
            </a:r>
          </a:p>
          <a:p>
            <a:pPr algn="ctr"/>
            <a:endParaRPr lang="en-US" sz="2400" dirty="0" smtClean="0"/>
          </a:p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Slope</a:t>
            </a:r>
          </a:p>
          <a:p>
            <a:pPr algn="ctr"/>
            <a:endParaRPr lang="en-US" sz="2400" dirty="0" smtClean="0"/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Gradient</a:t>
            </a: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220</Words>
  <Application>Microsoft Office PowerPoint</Application>
  <PresentationFormat>Custom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42</cp:revision>
  <dcterms:created xsi:type="dcterms:W3CDTF">2008-08-30T18:16:19Z</dcterms:created>
  <dcterms:modified xsi:type="dcterms:W3CDTF">2008-09-03T18:19:04Z</dcterms:modified>
</cp:coreProperties>
</file>