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3" r:id="rId2"/>
    <p:sldId id="279" r:id="rId3"/>
    <p:sldId id="283" r:id="rId4"/>
    <p:sldId id="284" r:id="rId5"/>
  </p:sldIdLst>
  <p:sldSz cx="7315200" cy="5486400" type="B5JIS"/>
  <p:notesSz cx="6858000" cy="9144000"/>
  <p:defaultTextStyle>
    <a:defPPr>
      <a:defRPr lang="en-US"/>
    </a:defPPr>
    <a:lvl1pPr marL="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6" autoAdjust="0"/>
    <p:restoredTop sz="94667" autoAdjust="0"/>
  </p:normalViewPr>
  <p:slideViewPr>
    <p:cSldViewPr snapToGrid="0">
      <p:cViewPr varScale="1">
        <p:scale>
          <a:sx n="93" d="100"/>
          <a:sy n="93" d="100"/>
        </p:scale>
        <p:origin x="-960" y="-96"/>
      </p:cViewPr>
      <p:guideLst>
        <p:guide orient="horz" pos="1728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1E3C2-B138-4B12-B568-755128EB4889}" type="datetimeFigureOut">
              <a:rPr lang="en-US" smtClean="0"/>
              <a:pPr/>
              <a:t>10/14/2008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DC1E9-F2CA-4F5B-89DD-D75BC8412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3200400" y="5126668"/>
            <a:ext cx="4042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Power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10/14/2008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219712"/>
            <a:ext cx="1645920" cy="468122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219712"/>
            <a:ext cx="4815840" cy="46812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10/14/2008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10/14/2008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3525520"/>
            <a:ext cx="6217920" cy="1089660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325371"/>
            <a:ext cx="6217920" cy="1200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5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14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9720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6294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286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944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601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2588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10/14/2008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10/14/2008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228090"/>
            <a:ext cx="323215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739900"/>
            <a:ext cx="323215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1228090"/>
            <a:ext cx="323342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1739900"/>
            <a:ext cx="323342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10/14/2008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10/14/2008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10/14/2008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218440"/>
            <a:ext cx="2406650" cy="92964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218441"/>
            <a:ext cx="4089400" cy="468249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148081"/>
            <a:ext cx="2406650" cy="3752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10/14/2008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3840480"/>
            <a:ext cx="4389120" cy="45339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490220"/>
            <a:ext cx="4389120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65736" indent="0">
              <a:buNone/>
              <a:defRPr sz="2200"/>
            </a:lvl2pPr>
            <a:lvl3pPr marL="731472" indent="0">
              <a:buNone/>
              <a:defRPr sz="1900"/>
            </a:lvl3pPr>
            <a:lvl4pPr marL="1097208" indent="0">
              <a:buNone/>
              <a:defRPr sz="1600"/>
            </a:lvl4pPr>
            <a:lvl5pPr marL="1462944" indent="0">
              <a:buNone/>
              <a:defRPr sz="1600"/>
            </a:lvl5pPr>
            <a:lvl6pPr marL="1828680" indent="0">
              <a:buNone/>
              <a:defRPr sz="1600"/>
            </a:lvl6pPr>
            <a:lvl7pPr marL="2194415" indent="0">
              <a:buNone/>
              <a:defRPr sz="1600"/>
            </a:lvl7pPr>
            <a:lvl8pPr marL="2560152" indent="0">
              <a:buNone/>
              <a:defRPr sz="1600"/>
            </a:lvl8pPr>
            <a:lvl9pPr marL="2925888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4293870"/>
            <a:ext cx="4389120" cy="6438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10/14/2008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5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200400" y="5126668"/>
            <a:ext cx="4042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Power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472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02" indent="-274302" algn="l" defTabSz="73147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21" indent="-228585" algn="l" defTabSz="73147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0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076" indent="-182868" algn="l" defTabSz="73147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812" indent="-182868" algn="l" defTabSz="731472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548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284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019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755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36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47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0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44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68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415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015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588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838200"/>
            <a:ext cx="68580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</a:rPr>
              <a:t>Power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5070" y="1944669"/>
            <a:ext cx="6460613" cy="1323439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bliqueTopLef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 </a:t>
            </a:r>
          </a:p>
          <a:p>
            <a:r>
              <a:rPr lang="en-GB" sz="2000" b="1" dirty="0" smtClean="0"/>
              <a:t>Calculate power from the rate at which work is done or energy </a:t>
            </a:r>
            <a:r>
              <a:rPr lang="en-GB" sz="2000" b="1" dirty="0" smtClean="0"/>
              <a:t>transferred.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7008" y="813371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Pendulum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1930" y="1744609"/>
            <a:ext cx="2260600" cy="8763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 smtClean="0"/>
              <a:t>E</a:t>
            </a:r>
            <a:r>
              <a:rPr lang="en-GB" sz="2400" baseline="-25000" dirty="0" err="1" smtClean="0"/>
              <a:t>k</a:t>
            </a:r>
            <a:endParaRPr lang="en-US" sz="2400" baseline="-25000" dirty="0"/>
          </a:p>
        </p:txBody>
      </p:sp>
      <p:sp>
        <p:nvSpPr>
          <p:cNvPr id="6" name="Rounded Rectangle 5"/>
          <p:cNvSpPr/>
          <p:nvPr/>
        </p:nvSpPr>
        <p:spPr>
          <a:xfrm>
            <a:off x="4075985" y="1744609"/>
            <a:ext cx="2260600" cy="8763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 smtClean="0"/>
              <a:t>E</a:t>
            </a:r>
            <a:r>
              <a:rPr lang="en-GB" sz="2400" baseline="-25000" dirty="0" err="1" smtClean="0"/>
              <a:t>grav</a:t>
            </a:r>
            <a:endParaRPr lang="en-US" sz="2400" baseline="-25000" dirty="0"/>
          </a:p>
        </p:txBody>
      </p:sp>
      <p:sp>
        <p:nvSpPr>
          <p:cNvPr id="9" name="Right Arrow 8"/>
          <p:cNvSpPr/>
          <p:nvPr/>
        </p:nvSpPr>
        <p:spPr>
          <a:xfrm>
            <a:off x="3328826" y="1931543"/>
            <a:ext cx="647272" cy="205484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>
            <a:off x="3306565" y="2207232"/>
            <a:ext cx="647272" cy="205484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418421" y="3277456"/>
            <a:ext cx="2328238" cy="655833"/>
          </a:xfrm>
          <a:prstGeom prst="roundRect">
            <a:avLst>
              <a:gd name="adj" fmla="val 50000"/>
            </a:avLst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11138">
              <a:tabLst>
                <a:tab pos="1524000" algn="l"/>
                <a:tab pos="1973263" algn="l"/>
                <a:tab pos="2065338" algn="l"/>
              </a:tabLst>
            </a:pPr>
            <a:r>
              <a:rPr lang="en-GB" sz="2800" dirty="0" smtClean="0"/>
              <a:t>Q1, p43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762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Power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6674" y="1430961"/>
            <a:ext cx="6578600" cy="726612"/>
          </a:xfrm>
          <a:prstGeom prst="roundRect">
            <a:avLst>
              <a:gd name="adj" fmla="val 2852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11138">
              <a:tabLst>
                <a:tab pos="1524000" algn="l"/>
                <a:tab pos="1973263" algn="l"/>
                <a:tab pos="2065338" algn="l"/>
              </a:tabLst>
            </a:pPr>
            <a:endParaRPr lang="en-GB" sz="2400" dirty="0" smtClean="0"/>
          </a:p>
          <a:p>
            <a:pPr algn="ctr" defTabSz="211138">
              <a:tabLst>
                <a:tab pos="1524000" algn="l"/>
                <a:tab pos="1973263" algn="l"/>
                <a:tab pos="2065338" algn="l"/>
              </a:tabLst>
            </a:pPr>
            <a:r>
              <a:rPr lang="en-GB" sz="2400" dirty="0" smtClean="0"/>
              <a:t>Power  = energy transferred / time taken     </a:t>
            </a:r>
            <a:r>
              <a:rPr lang="en-GB" sz="2400" dirty="0" smtClean="0"/>
              <a:t>	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414963" y="2446389"/>
            <a:ext cx="6578600" cy="2074239"/>
          </a:xfrm>
          <a:prstGeom prst="roundRect">
            <a:avLst>
              <a:gd name="adj" fmla="val 28523"/>
            </a:avLst>
          </a:prstGeom>
          <a:solidFill>
            <a:schemeClr val="tx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11138">
              <a:tabLst>
                <a:tab pos="1524000" algn="l"/>
                <a:tab pos="1973263" algn="l"/>
                <a:tab pos="2065338" algn="l"/>
              </a:tabLst>
            </a:pPr>
            <a:endParaRPr lang="en-GB" sz="2400" dirty="0" smtClean="0"/>
          </a:p>
          <a:p>
            <a:pPr algn="ctr" defTabSz="211138">
              <a:tabLst>
                <a:tab pos="1524000" algn="l"/>
                <a:tab pos="1973263" algn="l"/>
                <a:tab pos="2065338" algn="l"/>
              </a:tabLst>
            </a:pPr>
            <a:r>
              <a:rPr lang="en-GB" sz="2400" dirty="0" smtClean="0"/>
              <a:t>Power  = work done / time taken</a:t>
            </a:r>
          </a:p>
          <a:p>
            <a:pPr algn="ctr" defTabSz="211138">
              <a:tabLst>
                <a:tab pos="1524000" algn="l"/>
                <a:tab pos="1973263" algn="l"/>
                <a:tab pos="2065338" algn="l"/>
              </a:tabLst>
            </a:pPr>
            <a:endParaRPr lang="en-GB" sz="2400" dirty="0" smtClean="0"/>
          </a:p>
          <a:p>
            <a:pPr algn="ctr" defTabSz="211138">
              <a:tabLst>
                <a:tab pos="1524000" algn="l"/>
                <a:tab pos="1973263" algn="l"/>
                <a:tab pos="2065338" algn="l"/>
              </a:tabLst>
            </a:pPr>
            <a:r>
              <a:rPr lang="en-GB" sz="2400" dirty="0" smtClean="0"/>
              <a:t>∴ P = force x distance / time taken</a:t>
            </a:r>
          </a:p>
          <a:p>
            <a:pPr algn="ctr" defTabSz="211138">
              <a:tabLst>
                <a:tab pos="1524000" algn="l"/>
                <a:tab pos="1973263" algn="l"/>
                <a:tab pos="2065338" algn="l"/>
              </a:tabLst>
            </a:pPr>
            <a:endParaRPr lang="en-GB" sz="2400" dirty="0" smtClean="0"/>
          </a:p>
          <a:p>
            <a:pPr algn="ctr" defTabSz="211138">
              <a:tabLst>
                <a:tab pos="1524000" algn="l"/>
                <a:tab pos="1973263" algn="l"/>
                <a:tab pos="2065338" algn="l"/>
              </a:tabLst>
            </a:pPr>
            <a:r>
              <a:rPr lang="en-GB" sz="2400" dirty="0" smtClean="0"/>
              <a:t>∴ P </a:t>
            </a:r>
            <a:r>
              <a:rPr lang="en-GB" sz="2400" dirty="0" smtClean="0"/>
              <a:t>= force x velocity</a:t>
            </a:r>
          </a:p>
          <a:p>
            <a:pPr algn="ctr" defTabSz="211138">
              <a:tabLst>
                <a:tab pos="1524000" algn="l"/>
                <a:tab pos="1973263" algn="l"/>
                <a:tab pos="2065338" algn="l"/>
              </a:tabLst>
            </a:pPr>
            <a:r>
              <a:rPr lang="en-GB" sz="2400" dirty="0" smtClean="0"/>
              <a:t>     </a:t>
            </a:r>
            <a:r>
              <a:rPr lang="en-GB" sz="2400" dirty="0" smtClean="0"/>
              <a:t>	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2054832" y="4726111"/>
            <a:ext cx="3400746" cy="511996"/>
          </a:xfrm>
          <a:prstGeom prst="roundRect">
            <a:avLst>
              <a:gd name="adj" fmla="val 50000"/>
            </a:avLst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11138">
              <a:tabLst>
                <a:tab pos="1524000" algn="l"/>
                <a:tab pos="1973263" algn="l"/>
                <a:tab pos="2065338" algn="l"/>
              </a:tabLst>
            </a:pPr>
            <a:r>
              <a:rPr lang="en-GB" sz="2800" dirty="0" smtClean="0"/>
              <a:t>WE, p44 / Q p45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762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Horsepower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25367" y="1862476"/>
            <a:ext cx="4734958" cy="1096482"/>
          </a:xfrm>
          <a:prstGeom prst="roundRect">
            <a:avLst>
              <a:gd name="adj" fmla="val 28523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11138">
              <a:tabLst>
                <a:tab pos="1524000" algn="l"/>
                <a:tab pos="1973263" algn="l"/>
                <a:tab pos="2065338" algn="l"/>
              </a:tabLst>
            </a:pPr>
            <a:r>
              <a:rPr lang="en-GB" sz="2400" dirty="0" smtClean="0"/>
              <a:t> </a:t>
            </a:r>
            <a:r>
              <a:rPr lang="en-GB" sz="2400" dirty="0" smtClean="0"/>
              <a:t>1 HP   ≈   750 W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70</Words>
  <Application>Microsoft Office PowerPoint</Application>
  <PresentationFormat>Custom</PresentationFormat>
  <Paragraphs>24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Dan Marsh</dc:creator>
  <cp:lastModifiedBy>Dr Dan Marsh</cp:lastModifiedBy>
  <cp:revision>233</cp:revision>
  <dcterms:created xsi:type="dcterms:W3CDTF">2008-08-30T18:16:19Z</dcterms:created>
  <dcterms:modified xsi:type="dcterms:W3CDTF">2008-10-14T16:59:12Z</dcterms:modified>
</cp:coreProperties>
</file>