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3" r:id="rId2"/>
    <p:sldId id="278" r:id="rId3"/>
    <p:sldId id="279" r:id="rId4"/>
    <p:sldId id="280" r:id="rId5"/>
    <p:sldId id="283" r:id="rId6"/>
    <p:sldId id="282" r:id="rId7"/>
    <p:sldId id="284" r:id="rId8"/>
    <p:sldId id="285" r:id="rId9"/>
    <p:sldId id="272" r:id="rId10"/>
  </p:sldIdLst>
  <p:sldSz cx="7315200" cy="5486400" type="B5JIS"/>
  <p:notesSz cx="6858000" cy="9144000"/>
  <p:defaultTextStyle>
    <a:defPPr>
      <a:defRPr lang="en-US"/>
    </a:defPPr>
    <a:lvl1pPr marL="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276" autoAdjust="0"/>
    <p:restoredTop sz="94667" autoAdjust="0"/>
  </p:normalViewPr>
  <p:slideViewPr>
    <p:cSldViewPr snapToGrid="0">
      <p:cViewPr varScale="1">
        <p:scale>
          <a:sx n="93" d="100"/>
          <a:sy n="93" d="100"/>
        </p:scale>
        <p:origin x="-960" y="-96"/>
      </p:cViewPr>
      <p:guideLst>
        <p:guide orient="horz" pos="1728"/>
        <p:guide pos="23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1E3C2-B138-4B12-B568-755128EB488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ADC1E9-F2CA-4F5B-89DD-D75BC84125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65736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3147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09720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462944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828680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194415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560152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2925888" algn="l" defTabSz="731472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ADC1E9-F2CA-4F5B-89DD-D75BC84125FF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7" name="TextBox 16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18" name="TextBox 17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19" name="TextBox 18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Energy</a:t>
            </a:r>
            <a:r>
              <a:rPr lang="en-GB" baseline="0" dirty="0" smtClean="0"/>
              <a:t> transformations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03520" y="219712"/>
            <a:ext cx="1645920" cy="468122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65760" y="219712"/>
            <a:ext cx="4815840" cy="468122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760" y="1280161"/>
            <a:ext cx="6583680" cy="362077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7850" y="3525520"/>
            <a:ext cx="6217920" cy="1089660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7850" y="2325371"/>
            <a:ext cx="6217920" cy="12001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1pPr>
            <a:lvl2pPr marL="365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731472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3pPr>
            <a:lvl4pPr marL="109720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4pPr>
            <a:lvl5pPr marL="146294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5pPr>
            <a:lvl6pPr marL="1828680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6pPr>
            <a:lvl7pPr marL="2194415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7pPr>
            <a:lvl8pPr marL="2560152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8pPr>
            <a:lvl9pPr marL="2925888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657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60" y="1280161"/>
            <a:ext cx="3230880" cy="3620770"/>
          </a:xfrm>
          <a:prstGeom prst="rect">
            <a:avLst/>
          </a:prstGeom>
        </p:spPr>
        <p:txBody>
          <a:bodyPr/>
          <a:lstStyle>
            <a:lvl1pPr>
              <a:defRPr sz="2200"/>
            </a:lvl1pPr>
            <a:lvl2pPr>
              <a:defRPr sz="19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5760" y="1228090"/>
            <a:ext cx="323215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5760" y="1739900"/>
            <a:ext cx="323215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6020" y="1228090"/>
            <a:ext cx="3233420" cy="5118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900" b="1"/>
            </a:lvl1pPr>
            <a:lvl2pPr marL="365736" indent="0">
              <a:buNone/>
              <a:defRPr sz="1600" b="1"/>
            </a:lvl2pPr>
            <a:lvl3pPr marL="731472" indent="0">
              <a:buNone/>
              <a:defRPr sz="1400" b="1"/>
            </a:lvl3pPr>
            <a:lvl4pPr marL="1097208" indent="0">
              <a:buNone/>
              <a:defRPr sz="1300" b="1"/>
            </a:lvl4pPr>
            <a:lvl5pPr marL="1462944" indent="0">
              <a:buNone/>
              <a:defRPr sz="1300" b="1"/>
            </a:lvl5pPr>
            <a:lvl6pPr marL="1828680" indent="0">
              <a:buNone/>
              <a:defRPr sz="1300" b="1"/>
            </a:lvl6pPr>
            <a:lvl7pPr marL="2194415" indent="0">
              <a:buNone/>
              <a:defRPr sz="1300" b="1"/>
            </a:lvl7pPr>
            <a:lvl8pPr marL="2560152" indent="0">
              <a:buNone/>
              <a:defRPr sz="1300" b="1"/>
            </a:lvl8pPr>
            <a:lvl9pPr marL="2925888" indent="0">
              <a:buNone/>
              <a:defRPr sz="13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6020" y="1739900"/>
            <a:ext cx="3233420" cy="3161030"/>
          </a:xfrm>
          <a:prstGeom prst="rect">
            <a:avLst/>
          </a:prstGeo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0" y="219710"/>
            <a:ext cx="6583680" cy="9144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5761" y="218440"/>
            <a:ext cx="2406650" cy="92964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60040" y="218441"/>
            <a:ext cx="4089400" cy="4682490"/>
          </a:xfrm>
          <a:prstGeom prst="rect">
            <a:avLst/>
          </a:prstGeo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5761" y="1148081"/>
            <a:ext cx="2406650" cy="37528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830" y="3840480"/>
            <a:ext cx="4389120" cy="453390"/>
          </a:xfrm>
          <a:prstGeom prst="rect">
            <a:avLst/>
          </a:prstGeom>
        </p:spPr>
        <p:txBody>
          <a:bodyPr anchor="b"/>
          <a:lstStyle>
            <a:lvl1pPr algn="l">
              <a:defRPr sz="1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33830" y="490220"/>
            <a:ext cx="4389120" cy="32918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00"/>
            </a:lvl1pPr>
            <a:lvl2pPr marL="365736" indent="0">
              <a:buNone/>
              <a:defRPr sz="2200"/>
            </a:lvl2pPr>
            <a:lvl3pPr marL="731472" indent="0">
              <a:buNone/>
              <a:defRPr sz="1900"/>
            </a:lvl3pPr>
            <a:lvl4pPr marL="1097208" indent="0">
              <a:buNone/>
              <a:defRPr sz="1600"/>
            </a:lvl4pPr>
            <a:lvl5pPr marL="1462944" indent="0">
              <a:buNone/>
              <a:defRPr sz="1600"/>
            </a:lvl5pPr>
            <a:lvl6pPr marL="1828680" indent="0">
              <a:buNone/>
              <a:defRPr sz="1600"/>
            </a:lvl6pPr>
            <a:lvl7pPr marL="2194415" indent="0">
              <a:buNone/>
              <a:defRPr sz="1600"/>
            </a:lvl7pPr>
            <a:lvl8pPr marL="2560152" indent="0">
              <a:buNone/>
              <a:defRPr sz="1600"/>
            </a:lvl8pPr>
            <a:lvl9pPr marL="2925888" indent="0">
              <a:buNone/>
              <a:defRPr sz="1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3830" y="4293870"/>
            <a:ext cx="4389120" cy="6438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100"/>
            </a:lvl1pPr>
            <a:lvl2pPr marL="365736" indent="0">
              <a:buNone/>
              <a:defRPr sz="1000"/>
            </a:lvl2pPr>
            <a:lvl3pPr marL="731472" indent="0">
              <a:buNone/>
              <a:defRPr sz="800"/>
            </a:lvl3pPr>
            <a:lvl4pPr marL="1097208" indent="0">
              <a:buNone/>
              <a:defRPr sz="700"/>
            </a:lvl4pPr>
            <a:lvl5pPr marL="1462944" indent="0">
              <a:buNone/>
              <a:defRPr sz="700"/>
            </a:lvl5pPr>
            <a:lvl6pPr marL="1828680" indent="0">
              <a:buNone/>
              <a:defRPr sz="700"/>
            </a:lvl6pPr>
            <a:lvl7pPr marL="2194415" indent="0">
              <a:buNone/>
              <a:defRPr sz="700"/>
            </a:lvl7pPr>
            <a:lvl8pPr marL="2560152" indent="0">
              <a:buNone/>
              <a:defRPr sz="700"/>
            </a:lvl8pPr>
            <a:lvl9pPr marL="2925888" indent="0">
              <a:buNone/>
              <a:defRPr sz="7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657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41CE6008-03F5-4D4F-90BD-1620921369B9}" type="datetimeFigureOut">
              <a:rPr lang="en-US" smtClean="0"/>
              <a:pPr/>
              <a:t>10/13/2008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99360" y="5085080"/>
            <a:ext cx="2316480" cy="2921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242560" y="5085080"/>
            <a:ext cx="1706880" cy="292100"/>
          </a:xfrm>
          <a:prstGeom prst="rect">
            <a:avLst/>
          </a:prstGeom>
        </p:spPr>
        <p:txBody>
          <a:bodyPr/>
          <a:lstStyle/>
          <a:p>
            <a:fld id="{BD2543CF-669A-4358-904D-FA3F5E3F2AC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0"/>
            <a:ext cx="7315200" cy="54864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5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4953000"/>
            <a:ext cx="7315200" cy="128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8" name="Picture 6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152400"/>
            <a:ext cx="7315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TextBox 18"/>
          <p:cNvSpPr txBox="1"/>
          <p:nvPr userDrawn="1"/>
        </p:nvSpPr>
        <p:spPr>
          <a:xfrm>
            <a:off x="46759" y="513099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Mechanics</a:t>
            </a:r>
            <a:endParaRPr lang="en-US" dirty="0"/>
          </a:p>
        </p:txBody>
      </p:sp>
      <p:sp>
        <p:nvSpPr>
          <p:cNvPr id="20" name="TextBox 19"/>
          <p:cNvSpPr txBox="1"/>
          <p:nvPr userDrawn="1"/>
        </p:nvSpPr>
        <p:spPr>
          <a:xfrm>
            <a:off x="5029200" y="235148"/>
            <a:ext cx="2057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Physics</a:t>
            </a:r>
            <a:endParaRPr lang="en-US" dirty="0"/>
          </a:p>
        </p:txBody>
      </p:sp>
      <p:sp>
        <p:nvSpPr>
          <p:cNvPr id="21" name="TextBox 20"/>
          <p:cNvSpPr txBox="1"/>
          <p:nvPr userDrawn="1"/>
        </p:nvSpPr>
        <p:spPr>
          <a:xfrm>
            <a:off x="0" y="235148"/>
            <a:ext cx="457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/>
              <a:t>12</a:t>
            </a:r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3200400" y="5126668"/>
            <a:ext cx="404206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dirty="0" smtClean="0"/>
              <a:t>Energy</a:t>
            </a:r>
            <a:r>
              <a:rPr lang="en-GB" baseline="0" dirty="0" smtClean="0"/>
              <a:t> transformations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1472" rtl="0" eaLnBrk="1" latinLnBrk="0" hangingPunct="1">
        <a:spcBef>
          <a:spcPct val="0"/>
        </a:spcBef>
        <a:buNone/>
        <a:defRPr sz="3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4302" indent="-274302" algn="l" defTabSz="731472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21" indent="-228585" algn="l" defTabSz="731472" rtl="0" eaLnBrk="1" latinLnBrk="0" hangingPunct="1">
        <a:spcBef>
          <a:spcPct val="20000"/>
        </a:spcBef>
        <a:buFont typeface="Arial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40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076" indent="-182868" algn="l" defTabSz="731472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812" indent="-182868" algn="l" defTabSz="731472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548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284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019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755" indent="-182868" algn="l" defTabSz="73147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36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73147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0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944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680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415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560152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925888" algn="l" defTabSz="731472" rtl="0" eaLnBrk="1" latinLnBrk="0" hangingPunct="1"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304800" y="838200"/>
            <a:ext cx="6858000" cy="52322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solidFill>
                  <a:srgbClr val="0070C0"/>
                </a:solidFill>
              </a:rPr>
              <a:t>Energy transformations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3700" y="1574800"/>
            <a:ext cx="6460613" cy="2862322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Understand that energy transforms into another form when work is </a:t>
            </a:r>
            <a:r>
              <a:rPr lang="en-GB" sz="2000" b="1" dirty="0" smtClean="0"/>
              <a:t>done. </a:t>
            </a:r>
          </a:p>
          <a:p>
            <a:endParaRPr lang="en-US" sz="2000" dirty="0" smtClean="0"/>
          </a:p>
          <a:p>
            <a:r>
              <a:rPr lang="en-GB" sz="2000" b="1" dirty="0" smtClean="0"/>
              <a:t>Use the terms </a:t>
            </a:r>
            <a:r>
              <a:rPr lang="en-GB" sz="2000" b="1" u="sng" dirty="0" smtClean="0"/>
              <a:t>heating</a:t>
            </a:r>
            <a:r>
              <a:rPr lang="en-GB" sz="2000" b="1" dirty="0" smtClean="0"/>
              <a:t> and </a:t>
            </a:r>
            <a:r>
              <a:rPr lang="en-GB" sz="2000" b="1" u="sng" dirty="0" smtClean="0"/>
              <a:t>working </a:t>
            </a:r>
            <a:r>
              <a:rPr lang="en-GB" sz="2000" b="1" dirty="0" smtClean="0"/>
              <a:t>as two forms of transforming </a:t>
            </a:r>
            <a:r>
              <a:rPr lang="en-GB" sz="2000" b="1" dirty="0" smtClean="0"/>
              <a:t>energy.</a:t>
            </a:r>
          </a:p>
          <a:p>
            <a:endParaRPr lang="en-US" sz="2000" dirty="0" smtClean="0"/>
          </a:p>
          <a:p>
            <a:r>
              <a:rPr lang="en-GB" sz="2000" b="1" dirty="0" smtClean="0"/>
              <a:t>Use the expression for work W = FΔs</a:t>
            </a:r>
            <a:endParaRPr lang="en-US" sz="2000" dirty="0" smtClean="0"/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419100" y="1003300"/>
            <a:ext cx="6460613" cy="3477875"/>
          </a:xfrm>
          <a:prstGeom prst="rect">
            <a:avLst/>
          </a:prstGeom>
          <a:noFill/>
          <a:ln w="34925">
            <a:solidFill>
              <a:srgbClr val="FFFFFF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bliqueTopLeft"/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txBody>
          <a:bodyPr wrap="square" rtlCol="0">
            <a:spAutoFit/>
          </a:bodyPr>
          <a:lstStyle/>
          <a:p>
            <a:r>
              <a:rPr lang="en-GB" sz="2000" dirty="0" smtClean="0"/>
              <a:t> </a:t>
            </a:r>
          </a:p>
          <a:p>
            <a:r>
              <a:rPr lang="en-GB" sz="2000" b="1" dirty="0" smtClean="0"/>
              <a:t>Use </a:t>
            </a:r>
            <a:r>
              <a:rPr lang="en-GB" sz="2000" b="1" dirty="0" smtClean="0"/>
              <a:t>the relation </a:t>
            </a:r>
            <a:r>
              <a:rPr lang="en-GB" sz="2000" b="1" dirty="0" err="1" smtClean="0"/>
              <a:t>E</a:t>
            </a:r>
            <a:r>
              <a:rPr lang="en-GB" sz="2000" b="1" baseline="-25000" dirty="0" err="1" smtClean="0"/>
              <a:t>k</a:t>
            </a:r>
            <a:r>
              <a:rPr lang="en-GB" sz="2000" b="1" dirty="0" smtClean="0"/>
              <a:t>= ½mv</a:t>
            </a:r>
            <a:r>
              <a:rPr lang="en-GB" sz="2000" b="1" baseline="30000" dirty="0" smtClean="0"/>
              <a:t>2</a:t>
            </a:r>
            <a:r>
              <a:rPr lang="en-GB" sz="2000" b="1" dirty="0" smtClean="0"/>
              <a:t> for the kinetic energy of a moving </a:t>
            </a:r>
            <a:r>
              <a:rPr lang="en-GB" sz="2000" b="1" dirty="0" smtClean="0"/>
              <a:t>body.</a:t>
            </a:r>
            <a:endParaRPr lang="en-US" sz="2000" dirty="0" smtClean="0"/>
          </a:p>
          <a:p>
            <a:r>
              <a:rPr lang="en-GB" sz="2000" b="1" dirty="0" smtClean="0"/>
              <a:t> </a:t>
            </a:r>
            <a:endParaRPr lang="en-US" sz="2000" dirty="0" smtClean="0"/>
          </a:p>
          <a:p>
            <a:r>
              <a:rPr lang="en-GB" sz="2000" b="1" dirty="0" smtClean="0"/>
              <a:t>Use </a:t>
            </a:r>
            <a:r>
              <a:rPr lang="en-GB" sz="2000" b="1" dirty="0" err="1" smtClean="0"/>
              <a:t>E</a:t>
            </a:r>
            <a:r>
              <a:rPr lang="en-GB" sz="2000" b="1" baseline="-25000" dirty="0" err="1" smtClean="0"/>
              <a:t>grav</a:t>
            </a:r>
            <a:r>
              <a:rPr lang="en-GB" sz="2000" b="1" dirty="0" smtClean="0"/>
              <a:t>=</a:t>
            </a:r>
            <a:r>
              <a:rPr lang="en-GB" sz="2000" b="1" dirty="0" err="1" smtClean="0"/>
              <a:t>mgΔh</a:t>
            </a:r>
            <a:r>
              <a:rPr lang="en-GB" sz="2000" b="1" dirty="0" smtClean="0"/>
              <a:t> for the gravitational potential energy transferred near the earth’s </a:t>
            </a:r>
            <a:r>
              <a:rPr lang="en-GB" sz="2000" b="1" dirty="0" smtClean="0"/>
              <a:t>surface.</a:t>
            </a:r>
          </a:p>
          <a:p>
            <a:endParaRPr lang="en-GB" sz="2000" b="1" dirty="0" smtClean="0"/>
          </a:p>
          <a:p>
            <a:r>
              <a:rPr lang="en-GB" sz="2000" b="1" dirty="0" smtClean="0"/>
              <a:t>Recognise and use the expression efficiency = useful energy (or power) output/total energy input.</a:t>
            </a:r>
          </a:p>
          <a:p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Energy change...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03300" y="1549400"/>
            <a:ext cx="2260600" cy="8763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‘transforms’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911600" y="1549400"/>
            <a:ext cx="2260600" cy="8763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‘transfers’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403600" y="1752600"/>
            <a:ext cx="3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44500" y="2667000"/>
            <a:ext cx="6362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/>
              <a:t>It is better to say that energy has been transferred between two objects than to say that energy has been transformed.</a:t>
            </a:r>
            <a:endParaRPr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635000" y="3683000"/>
            <a:ext cx="6032500" cy="1016000"/>
          </a:xfrm>
          <a:prstGeom prst="rect">
            <a:avLst/>
          </a:prstGeom>
          <a:solidFill>
            <a:srgbClr val="C0000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 smtClean="0"/>
              <a:t>“chemical potential energy has been transformed into gravitational potential energy”</a:t>
            </a:r>
            <a:endParaRPr lang="en-US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Energy transferred by...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1003300" y="1955800"/>
            <a:ext cx="2260600" cy="876300"/>
          </a:xfrm>
          <a:prstGeom prst="round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HEAT(</a:t>
            </a:r>
            <a:r>
              <a:rPr lang="en-GB" sz="2400" dirty="0" err="1" smtClean="0"/>
              <a:t>ing</a:t>
            </a:r>
            <a:r>
              <a:rPr lang="en-GB" sz="2400" dirty="0" smtClean="0"/>
              <a:t>)</a:t>
            </a:r>
            <a:endParaRPr lang="en-US" sz="2400" dirty="0"/>
          </a:p>
        </p:txBody>
      </p:sp>
      <p:sp>
        <p:nvSpPr>
          <p:cNvPr id="6" name="Rounded Rectangle 5"/>
          <p:cNvSpPr/>
          <p:nvPr/>
        </p:nvSpPr>
        <p:spPr>
          <a:xfrm>
            <a:off x="3911600" y="1955800"/>
            <a:ext cx="2260600" cy="8763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WORK(</a:t>
            </a:r>
            <a:r>
              <a:rPr lang="en-GB" sz="2400" dirty="0" err="1" smtClean="0"/>
              <a:t>ing</a:t>
            </a:r>
            <a:r>
              <a:rPr lang="en-GB" sz="2400" dirty="0" smtClean="0"/>
              <a:t>)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3403600" y="2159000"/>
            <a:ext cx="3683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or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749300" y="3035300"/>
            <a:ext cx="267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T gradient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46500" y="3060700"/>
            <a:ext cx="2679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displaced force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Work done &amp; the Joule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416674" y="1430961"/>
            <a:ext cx="6578600" cy="1096482"/>
          </a:xfrm>
          <a:prstGeom prst="roundRect">
            <a:avLst>
              <a:gd name="adj" fmla="val 28523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 work done = force x distance moved      	          	</a:t>
            </a:r>
            <a:r>
              <a:rPr lang="en-GB" sz="2000" dirty="0" smtClean="0"/>
              <a:t>(in the direction of the force)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75352" y="4078840"/>
            <a:ext cx="61542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 smtClean="0">
                <a:solidFill>
                  <a:schemeClr val="tx2"/>
                </a:solidFill>
              </a:rPr>
              <a:t>The </a:t>
            </a:r>
            <a:r>
              <a:rPr lang="en-GB" sz="1800" b="1" dirty="0" smtClean="0">
                <a:solidFill>
                  <a:schemeClr val="tx2"/>
                </a:solidFill>
              </a:rPr>
              <a:t>Joule</a:t>
            </a:r>
            <a:r>
              <a:rPr lang="en-GB" sz="1800" dirty="0" smtClean="0">
                <a:solidFill>
                  <a:schemeClr val="tx2"/>
                </a:solidFill>
              </a:rPr>
              <a:t> is defined as the energy transferred when a force of 1 N is displaced a distance of 1 m.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490341" y="2713518"/>
            <a:ext cx="2328238" cy="1096482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800" dirty="0" smtClean="0"/>
              <a:t>W = FΔs</a:t>
            </a:r>
            <a:endParaRPr lang="en-US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2"/>
          <p:cNvSpPr/>
          <p:nvPr/>
        </p:nvSpPr>
        <p:spPr>
          <a:xfrm rot="16200000">
            <a:off x="4357812" y="849473"/>
            <a:ext cx="1828800" cy="3251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75352" y="762000"/>
            <a:ext cx="62364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Resolving </a:t>
            </a:r>
            <a:r>
              <a:rPr lang="en-GB" sz="2400" b="1" dirty="0" smtClean="0">
                <a:solidFill>
                  <a:schemeClr val="tx2"/>
                </a:solidFill>
              </a:rPr>
              <a:t>vectors in work calculations...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493159" y="1546474"/>
            <a:ext cx="3159727" cy="1841500"/>
            <a:chOff x="287676" y="1536200"/>
            <a:chExt cx="3159727" cy="1841500"/>
          </a:xfrm>
        </p:grpSpPr>
        <p:sp>
          <p:nvSpPr>
            <p:cNvPr id="7" name="Rectangle 6"/>
            <p:cNvSpPr/>
            <p:nvPr/>
          </p:nvSpPr>
          <p:spPr>
            <a:xfrm rot="16200000">
              <a:off x="723008" y="1100868"/>
              <a:ext cx="1841500" cy="2712164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" name="Group 33"/>
            <p:cNvGrpSpPr/>
            <p:nvPr/>
          </p:nvGrpSpPr>
          <p:grpSpPr>
            <a:xfrm rot="16200000">
              <a:off x="1226147" y="945563"/>
              <a:ext cx="1562901" cy="2879610"/>
              <a:chOff x="1436434" y="1968500"/>
              <a:chExt cx="1562901" cy="2879610"/>
            </a:xfrm>
          </p:grpSpPr>
          <p:cxnSp>
            <p:nvCxnSpPr>
              <p:cNvPr id="28" name="Straight Arrow Connector 27"/>
              <p:cNvCxnSpPr/>
              <p:nvPr/>
            </p:nvCxnSpPr>
            <p:spPr>
              <a:xfrm rot="16200000" flipH="1">
                <a:off x="1104900" y="2324100"/>
                <a:ext cx="2032000" cy="1320800"/>
              </a:xfrm>
              <a:prstGeom prst="straightConnector1">
                <a:avLst/>
              </a:prstGeom>
              <a:ln w="381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0" name="TextBox 29"/>
              <p:cNvSpPr txBox="1"/>
              <p:nvPr/>
            </p:nvSpPr>
            <p:spPr>
              <a:xfrm rot="5400000">
                <a:off x="1527567" y="2359204"/>
                <a:ext cx="2794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 smtClean="0">
                    <a:latin typeface="Symbol" pitchFamily="18" charset="2"/>
                  </a:rPr>
                  <a:t>q</a:t>
                </a:r>
                <a:endParaRPr lang="en-US" sz="2400" dirty="0">
                  <a:latin typeface="Symbol" pitchFamily="18" charset="2"/>
                </a:endParaRPr>
              </a:p>
            </p:txBody>
          </p:sp>
          <p:cxnSp>
            <p:nvCxnSpPr>
              <p:cNvPr id="32" name="Straight Connector 31"/>
              <p:cNvCxnSpPr/>
              <p:nvPr/>
            </p:nvCxnSpPr>
            <p:spPr>
              <a:xfrm rot="5400000">
                <a:off x="787400" y="2654300"/>
                <a:ext cx="1346200" cy="158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3" name="TextBox 32"/>
              <p:cNvSpPr txBox="1"/>
              <p:nvPr/>
            </p:nvSpPr>
            <p:spPr>
              <a:xfrm rot="5400000">
                <a:off x="2122519" y="3971294"/>
                <a:ext cx="13843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dirty="0" smtClean="0"/>
                  <a:t> </a:t>
                </a:r>
                <a:r>
                  <a:rPr lang="en-GB" sz="1800" dirty="0" smtClean="0"/>
                  <a:t>F</a:t>
                </a:r>
                <a:endParaRPr lang="en-US" dirty="0"/>
              </a:p>
            </p:txBody>
          </p:sp>
        </p:grpSp>
      </p:grpSp>
      <p:grpSp>
        <p:nvGrpSpPr>
          <p:cNvPr id="4" name="Group 40"/>
          <p:cNvGrpSpPr/>
          <p:nvPr/>
        </p:nvGrpSpPr>
        <p:grpSpPr>
          <a:xfrm rot="16200000">
            <a:off x="4559515" y="1181030"/>
            <a:ext cx="1320800" cy="2403297"/>
            <a:chOff x="5054600" y="1495603"/>
            <a:chExt cx="1320800" cy="2403297"/>
          </a:xfrm>
        </p:grpSpPr>
        <p:cxnSp>
          <p:nvCxnSpPr>
            <p:cNvPr id="36" name="Straight Arrow Connector 35"/>
            <p:cNvCxnSpPr/>
            <p:nvPr/>
          </p:nvCxnSpPr>
          <p:spPr>
            <a:xfrm rot="16200000" flipH="1">
              <a:off x="4064000" y="2895600"/>
              <a:ext cx="1993900" cy="1270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Arrow Connector 37"/>
            <p:cNvCxnSpPr/>
            <p:nvPr/>
          </p:nvCxnSpPr>
          <p:spPr>
            <a:xfrm>
              <a:off x="5054600" y="1917700"/>
              <a:ext cx="1320800" cy="1588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9" name="TextBox 38"/>
            <p:cNvSpPr txBox="1"/>
            <p:nvPr/>
          </p:nvSpPr>
          <p:spPr>
            <a:xfrm>
              <a:off x="5640372" y="1495603"/>
              <a:ext cx="731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 smtClean="0"/>
                <a:t>Fsin</a:t>
              </a:r>
              <a:r>
                <a:rPr lang="en-GB" sz="1800" dirty="0" err="1" smtClean="0">
                  <a:latin typeface="Symbol" pitchFamily="18" charset="2"/>
                </a:rPr>
                <a:t>q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 rot="5400000">
              <a:off x="4866419" y="3263063"/>
              <a:ext cx="81972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 err="1" smtClean="0"/>
                <a:t>Fcos</a:t>
              </a:r>
              <a:r>
                <a:rPr lang="en-GB" sz="1800" dirty="0" err="1" smtClean="0">
                  <a:latin typeface="Symbol" pitchFamily="18" charset="2"/>
                </a:rPr>
                <a:t>q</a:t>
              </a:r>
              <a:endParaRPr lang="en-US" dirty="0"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34" name="Rounded Rectangle 33"/>
          <p:cNvSpPr/>
          <p:nvPr/>
        </p:nvSpPr>
        <p:spPr>
          <a:xfrm>
            <a:off x="355029" y="3667873"/>
            <a:ext cx="6578600" cy="921249"/>
          </a:xfrm>
          <a:prstGeom prst="roundRect">
            <a:avLst>
              <a:gd name="adj" fmla="val 28523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 work done = force x distance moved      	          	</a:t>
            </a:r>
            <a:r>
              <a:rPr lang="en-GB" sz="2000" dirty="0" smtClean="0">
                <a:solidFill>
                  <a:srgbClr val="FFC000"/>
                </a:solidFill>
              </a:rPr>
              <a:t>(in the direction of the force)</a:t>
            </a:r>
            <a:endParaRPr lang="en-US" sz="2400" dirty="0">
              <a:solidFill>
                <a:srgbClr val="FFC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Potential energy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1325367" y="1430961"/>
            <a:ext cx="4734958" cy="1096482"/>
          </a:xfrm>
          <a:prstGeom prst="roundRect">
            <a:avLst>
              <a:gd name="adj" fmla="val 28523"/>
            </a:avLst>
          </a:prstGeom>
          <a:solidFill>
            <a:schemeClr val="tx2">
              <a:lumMod val="60000"/>
              <a:lumOff val="4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400" dirty="0" smtClean="0"/>
              <a:t> </a:t>
            </a:r>
            <a:r>
              <a:rPr lang="en-GB" sz="2400" dirty="0" err="1" smtClean="0"/>
              <a:t>ΔE</a:t>
            </a:r>
            <a:r>
              <a:rPr lang="en-GB" sz="2400" baseline="-25000" dirty="0" err="1" smtClean="0"/>
              <a:t>grav</a:t>
            </a:r>
            <a:r>
              <a:rPr lang="en-GB" sz="2400" baseline="-25000" dirty="0" smtClean="0"/>
              <a:t>    </a:t>
            </a:r>
            <a:r>
              <a:rPr lang="en-GB" sz="2400" dirty="0" smtClean="0"/>
              <a:t>=    m g </a:t>
            </a:r>
            <a:r>
              <a:rPr lang="en-GB" sz="2400" dirty="0" err="1" smtClean="0"/>
              <a:t>Δh</a:t>
            </a:r>
            <a:r>
              <a:rPr lang="en-GB" sz="2400" dirty="0" smtClean="0"/>
              <a:t> 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595901" y="2650732"/>
            <a:ext cx="6154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solidFill>
                  <a:schemeClr val="tx2"/>
                </a:solidFill>
              </a:rPr>
              <a:t>Strictly, this is change in potential energy.</a:t>
            </a:r>
            <a:endParaRPr lang="en-US" sz="1800" dirty="0" smtClean="0">
              <a:solidFill>
                <a:schemeClr val="tx2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45785" y="3165580"/>
            <a:ext cx="6578600" cy="1096482"/>
          </a:xfrm>
          <a:prstGeom prst="roundRect">
            <a:avLst>
              <a:gd name="adj" fmla="val 0"/>
            </a:avLst>
          </a:prstGeom>
          <a:solidFill>
            <a:schemeClr val="tx2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1800" dirty="0" smtClean="0"/>
              <a:t> This potential energy is released by an object doing work  on another object, or itself.</a:t>
            </a:r>
            <a:endParaRPr lang="en-US" sz="1800" dirty="0"/>
          </a:p>
        </p:txBody>
      </p:sp>
      <p:sp>
        <p:nvSpPr>
          <p:cNvPr id="9" name="TextBox 8"/>
          <p:cNvSpPr txBox="1"/>
          <p:nvPr/>
        </p:nvSpPr>
        <p:spPr>
          <a:xfrm>
            <a:off x="625011" y="4405901"/>
            <a:ext cx="61542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dirty="0" smtClean="0">
                <a:solidFill>
                  <a:srgbClr val="FF0000"/>
                </a:solidFill>
              </a:rPr>
              <a:t>Q1 &amp; 2, p41</a:t>
            </a:r>
            <a:endParaRPr lang="en-US" sz="18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7620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tx2"/>
                </a:solidFill>
              </a:rPr>
              <a:t>Efficiency</a:t>
            </a:r>
            <a:endParaRPr lang="en-US" sz="2400" dirty="0" smtClean="0">
              <a:solidFill>
                <a:schemeClr val="tx2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2054832" y="4068565"/>
            <a:ext cx="3400746" cy="511996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211138">
              <a:tabLst>
                <a:tab pos="1524000" algn="l"/>
                <a:tab pos="1973263" algn="l"/>
                <a:tab pos="2065338" algn="l"/>
              </a:tabLst>
            </a:pPr>
            <a:r>
              <a:rPr lang="en-GB" sz="2800" dirty="0" smtClean="0"/>
              <a:t>Q1-5, p48-49</a:t>
            </a:r>
            <a:endParaRPr lang="en-US" sz="28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385851" y="1451510"/>
            <a:ext cx="6578600" cy="1096482"/>
            <a:chOff x="416674" y="1430961"/>
            <a:chExt cx="6578600" cy="1096482"/>
          </a:xfrm>
        </p:grpSpPr>
        <p:sp>
          <p:nvSpPr>
            <p:cNvPr id="6" name="Rounded Rectangle 5"/>
            <p:cNvSpPr/>
            <p:nvPr/>
          </p:nvSpPr>
          <p:spPr>
            <a:xfrm>
              <a:off x="416674" y="1430961"/>
              <a:ext cx="6578600" cy="1096482"/>
            </a:xfrm>
            <a:prstGeom prst="roundRect">
              <a:avLst>
                <a:gd name="adj" fmla="val 28523"/>
              </a:avLst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defTabSz="211138">
                <a:tabLst>
                  <a:tab pos="1524000" algn="l"/>
                  <a:tab pos="1973263" algn="l"/>
                  <a:tab pos="2065338" algn="l"/>
                </a:tabLst>
              </a:pPr>
              <a:r>
                <a:rPr lang="en-GB" sz="2000" dirty="0" smtClean="0"/>
                <a:t>        efficiency   =         useful energy out         </a:t>
              </a:r>
            </a:p>
            <a:p>
              <a:pPr algn="ctr" defTabSz="211138">
                <a:tabLst>
                  <a:tab pos="1524000" algn="l"/>
                  <a:tab pos="1973263" algn="l"/>
                  <a:tab pos="2065338" algn="l"/>
                </a:tabLst>
              </a:pPr>
              <a:endParaRPr lang="en-US" sz="2000" dirty="0"/>
            </a:p>
          </p:txBody>
        </p:sp>
        <p:cxnSp>
          <p:nvCxnSpPr>
            <p:cNvPr id="9" name="Straight Connector 8"/>
            <p:cNvCxnSpPr/>
            <p:nvPr/>
          </p:nvCxnSpPr>
          <p:spPr>
            <a:xfrm rot="10800000" flipV="1">
              <a:off x="3082792" y="1993187"/>
              <a:ext cx="3420750" cy="750"/>
            </a:xfrm>
            <a:prstGeom prst="line">
              <a:avLst/>
            </a:prstGeom>
            <a:ln w="127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2958956" y="2034283"/>
              <a:ext cx="368842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2000" dirty="0" smtClean="0">
                  <a:solidFill>
                    <a:schemeClr val="bg1"/>
                  </a:solidFill>
                </a:rPr>
                <a:t>total work done or energy in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</p:grp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635000" y="1562100"/>
            <a:ext cx="30480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GB" sz="2400" dirty="0" smtClean="0"/>
              <a:t>Transformation</a:t>
            </a:r>
          </a:p>
          <a:p>
            <a:endParaRPr lang="en-GB" sz="2400" dirty="0" smtClean="0"/>
          </a:p>
          <a:p>
            <a:r>
              <a:rPr lang="en-GB" sz="2400" dirty="0" smtClean="0"/>
              <a:t>Transfer</a:t>
            </a:r>
          </a:p>
          <a:p>
            <a:endParaRPr lang="en-US" sz="2400" dirty="0" smtClean="0"/>
          </a:p>
          <a:p>
            <a:r>
              <a:rPr lang="en-GB" sz="2400" dirty="0" smtClean="0"/>
              <a:t>Work</a:t>
            </a:r>
          </a:p>
          <a:p>
            <a:endParaRPr lang="en-US" sz="2400" dirty="0" smtClean="0"/>
          </a:p>
          <a:p>
            <a:r>
              <a:rPr lang="en-GB" sz="2400" dirty="0" smtClean="0"/>
              <a:t>Watts</a:t>
            </a:r>
          </a:p>
          <a:p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926068"/>
            <a:ext cx="5715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800" b="1" u="sng" dirty="0" smtClean="0"/>
              <a:t>Key words </a:t>
            </a:r>
            <a:r>
              <a:rPr lang="en-GB" sz="1800" u="sng" dirty="0" smtClean="0"/>
              <a:t>you should now recognise...</a:t>
            </a:r>
            <a:endParaRPr lang="en-US" sz="1800" u="sng" dirty="0"/>
          </a:p>
        </p:txBody>
      </p:sp>
      <p:sp>
        <p:nvSpPr>
          <p:cNvPr id="4" name="Rectangle 3"/>
          <p:cNvSpPr/>
          <p:nvPr/>
        </p:nvSpPr>
        <p:spPr>
          <a:xfrm>
            <a:off x="3657600" y="1548368"/>
            <a:ext cx="36576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sz="2400" dirty="0" smtClean="0"/>
              <a:t>Kinetic </a:t>
            </a:r>
            <a:r>
              <a:rPr lang="en-GB" sz="2400" dirty="0" smtClean="0"/>
              <a:t>energy</a:t>
            </a:r>
          </a:p>
          <a:p>
            <a:endParaRPr lang="en-US" sz="2400" dirty="0" smtClean="0"/>
          </a:p>
          <a:p>
            <a:r>
              <a:rPr lang="en-GB" sz="2400" dirty="0" smtClean="0"/>
              <a:t>Potential </a:t>
            </a:r>
          </a:p>
          <a:p>
            <a:endParaRPr lang="en-US" sz="2400" dirty="0" smtClean="0"/>
          </a:p>
          <a:p>
            <a:r>
              <a:rPr lang="en-GB" sz="2400" dirty="0" smtClean="0"/>
              <a:t>efficiency</a:t>
            </a: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</TotalTime>
  <Words>247</Words>
  <Application>Microsoft Office PowerPoint</Application>
  <PresentationFormat>Custom</PresentationFormat>
  <Paragraphs>66</Paragraphs>
  <Slides>9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Dr Dan Marsh</dc:creator>
  <cp:lastModifiedBy>Dr Dan Marsh</cp:lastModifiedBy>
  <cp:revision>219</cp:revision>
  <dcterms:created xsi:type="dcterms:W3CDTF">2008-08-30T18:16:19Z</dcterms:created>
  <dcterms:modified xsi:type="dcterms:W3CDTF">2008-10-13T18:21:22Z</dcterms:modified>
</cp:coreProperties>
</file>