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3" r:id="rId2"/>
    <p:sldId id="275" r:id="rId3"/>
    <p:sldId id="276" r:id="rId4"/>
    <p:sldId id="277" r:id="rId5"/>
    <p:sldId id="272" r:id="rId6"/>
  </p:sldIdLst>
  <p:sldSz cx="7315200" cy="5486400" type="B5JIS"/>
  <p:notesSz cx="6858000" cy="9144000"/>
  <p:defaultTextStyle>
    <a:defPPr>
      <a:defRPr lang="en-US"/>
    </a:defPPr>
    <a:lvl1pPr marL="0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5736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31472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97208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62944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28680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94415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60152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925888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76" autoAdjust="0"/>
    <p:restoredTop sz="94667" autoAdjust="0"/>
  </p:normalViewPr>
  <p:slideViewPr>
    <p:cSldViewPr snapToGrid="0">
      <p:cViewPr>
        <p:scale>
          <a:sx n="75" d="100"/>
          <a:sy n="75" d="100"/>
        </p:scale>
        <p:origin x="-816" y="-324"/>
      </p:cViewPr>
      <p:guideLst>
        <p:guide orient="horz" pos="1728"/>
        <p:guide pos="23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1E3C2-B138-4B12-B568-755128EB488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DC1E9-F2CA-4F5B-89DD-D75BC84125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65736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31472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97208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462944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828680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194415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560152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925888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7315200" cy="548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953000"/>
            <a:ext cx="7315200" cy="12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152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 userDrawn="1"/>
        </p:nvSpPr>
        <p:spPr>
          <a:xfrm>
            <a:off x="46759" y="513099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Mechanics</a:t>
            </a:r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5029200" y="23514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Physics</a:t>
            </a:r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0" y="235148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3200400" y="5126668"/>
            <a:ext cx="4042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Statics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1280161"/>
            <a:ext cx="6583680" cy="362077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219712"/>
            <a:ext cx="1645920" cy="468122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219712"/>
            <a:ext cx="4815840" cy="468122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1"/>
            <a:ext cx="6583680" cy="36207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3525520"/>
            <a:ext cx="6217920" cy="1089660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2325371"/>
            <a:ext cx="6217920" cy="12001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65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3147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9720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6294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82868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19441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6015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92588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1280161"/>
            <a:ext cx="3230880" cy="362077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1280161"/>
            <a:ext cx="3230880" cy="362077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228090"/>
            <a:ext cx="3232150" cy="5118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00" b="1"/>
            </a:lvl1pPr>
            <a:lvl2pPr marL="365736" indent="0">
              <a:buNone/>
              <a:defRPr sz="1600" b="1"/>
            </a:lvl2pPr>
            <a:lvl3pPr marL="731472" indent="0">
              <a:buNone/>
              <a:defRPr sz="1400" b="1"/>
            </a:lvl3pPr>
            <a:lvl4pPr marL="1097208" indent="0">
              <a:buNone/>
              <a:defRPr sz="1300" b="1"/>
            </a:lvl4pPr>
            <a:lvl5pPr marL="1462944" indent="0">
              <a:buNone/>
              <a:defRPr sz="1300" b="1"/>
            </a:lvl5pPr>
            <a:lvl6pPr marL="1828680" indent="0">
              <a:buNone/>
              <a:defRPr sz="1300" b="1"/>
            </a:lvl6pPr>
            <a:lvl7pPr marL="2194415" indent="0">
              <a:buNone/>
              <a:defRPr sz="1300" b="1"/>
            </a:lvl7pPr>
            <a:lvl8pPr marL="2560152" indent="0">
              <a:buNone/>
              <a:defRPr sz="1300" b="1"/>
            </a:lvl8pPr>
            <a:lvl9pPr marL="2925888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1739900"/>
            <a:ext cx="3232150" cy="3161030"/>
          </a:xfrm>
          <a:prstGeom prst="rect">
            <a:avLst/>
          </a:prstGeo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1228090"/>
            <a:ext cx="3233420" cy="5118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00" b="1"/>
            </a:lvl1pPr>
            <a:lvl2pPr marL="365736" indent="0">
              <a:buNone/>
              <a:defRPr sz="1600" b="1"/>
            </a:lvl2pPr>
            <a:lvl3pPr marL="731472" indent="0">
              <a:buNone/>
              <a:defRPr sz="1400" b="1"/>
            </a:lvl3pPr>
            <a:lvl4pPr marL="1097208" indent="0">
              <a:buNone/>
              <a:defRPr sz="1300" b="1"/>
            </a:lvl4pPr>
            <a:lvl5pPr marL="1462944" indent="0">
              <a:buNone/>
              <a:defRPr sz="1300" b="1"/>
            </a:lvl5pPr>
            <a:lvl6pPr marL="1828680" indent="0">
              <a:buNone/>
              <a:defRPr sz="1300" b="1"/>
            </a:lvl6pPr>
            <a:lvl7pPr marL="2194415" indent="0">
              <a:buNone/>
              <a:defRPr sz="1300" b="1"/>
            </a:lvl7pPr>
            <a:lvl8pPr marL="2560152" indent="0">
              <a:buNone/>
              <a:defRPr sz="1300" b="1"/>
            </a:lvl8pPr>
            <a:lvl9pPr marL="2925888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1739900"/>
            <a:ext cx="3233420" cy="3161030"/>
          </a:xfrm>
          <a:prstGeom prst="rect">
            <a:avLst/>
          </a:prstGeo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218440"/>
            <a:ext cx="2406650" cy="929640"/>
          </a:xfrm>
          <a:prstGeom prst="rect">
            <a:avLst/>
          </a:prstGeo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218441"/>
            <a:ext cx="4089400" cy="468249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1148081"/>
            <a:ext cx="2406650" cy="3752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 marL="365736" indent="0">
              <a:buNone/>
              <a:defRPr sz="1000"/>
            </a:lvl2pPr>
            <a:lvl3pPr marL="731472" indent="0">
              <a:buNone/>
              <a:defRPr sz="800"/>
            </a:lvl3pPr>
            <a:lvl4pPr marL="1097208" indent="0">
              <a:buNone/>
              <a:defRPr sz="700"/>
            </a:lvl4pPr>
            <a:lvl5pPr marL="1462944" indent="0">
              <a:buNone/>
              <a:defRPr sz="700"/>
            </a:lvl5pPr>
            <a:lvl6pPr marL="1828680" indent="0">
              <a:buNone/>
              <a:defRPr sz="700"/>
            </a:lvl6pPr>
            <a:lvl7pPr marL="2194415" indent="0">
              <a:buNone/>
              <a:defRPr sz="700"/>
            </a:lvl7pPr>
            <a:lvl8pPr marL="2560152" indent="0">
              <a:buNone/>
              <a:defRPr sz="700"/>
            </a:lvl8pPr>
            <a:lvl9pPr marL="2925888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3840480"/>
            <a:ext cx="4389120" cy="453390"/>
          </a:xfrm>
          <a:prstGeom prst="rect">
            <a:avLst/>
          </a:prstGeo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490220"/>
            <a:ext cx="4389120" cy="3291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65736" indent="0">
              <a:buNone/>
              <a:defRPr sz="2200"/>
            </a:lvl2pPr>
            <a:lvl3pPr marL="731472" indent="0">
              <a:buNone/>
              <a:defRPr sz="1900"/>
            </a:lvl3pPr>
            <a:lvl4pPr marL="1097208" indent="0">
              <a:buNone/>
              <a:defRPr sz="1600"/>
            </a:lvl4pPr>
            <a:lvl5pPr marL="1462944" indent="0">
              <a:buNone/>
              <a:defRPr sz="1600"/>
            </a:lvl5pPr>
            <a:lvl6pPr marL="1828680" indent="0">
              <a:buNone/>
              <a:defRPr sz="1600"/>
            </a:lvl6pPr>
            <a:lvl7pPr marL="2194415" indent="0">
              <a:buNone/>
              <a:defRPr sz="1600"/>
            </a:lvl7pPr>
            <a:lvl8pPr marL="2560152" indent="0">
              <a:buNone/>
              <a:defRPr sz="1600"/>
            </a:lvl8pPr>
            <a:lvl9pPr marL="2925888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4293870"/>
            <a:ext cx="4389120" cy="6438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 marL="365736" indent="0">
              <a:buNone/>
              <a:defRPr sz="1000"/>
            </a:lvl2pPr>
            <a:lvl3pPr marL="731472" indent="0">
              <a:buNone/>
              <a:defRPr sz="800"/>
            </a:lvl3pPr>
            <a:lvl4pPr marL="1097208" indent="0">
              <a:buNone/>
              <a:defRPr sz="700"/>
            </a:lvl4pPr>
            <a:lvl5pPr marL="1462944" indent="0">
              <a:buNone/>
              <a:defRPr sz="700"/>
            </a:lvl5pPr>
            <a:lvl6pPr marL="1828680" indent="0">
              <a:buNone/>
              <a:defRPr sz="700"/>
            </a:lvl6pPr>
            <a:lvl7pPr marL="2194415" indent="0">
              <a:buNone/>
              <a:defRPr sz="700"/>
            </a:lvl7pPr>
            <a:lvl8pPr marL="2560152" indent="0">
              <a:buNone/>
              <a:defRPr sz="700"/>
            </a:lvl8pPr>
            <a:lvl9pPr marL="2925888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7315200" cy="548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5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4953000"/>
            <a:ext cx="7315200" cy="12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6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152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TextBox 18"/>
          <p:cNvSpPr txBox="1"/>
          <p:nvPr userDrawn="1"/>
        </p:nvSpPr>
        <p:spPr>
          <a:xfrm>
            <a:off x="46759" y="513099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Mechanics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5029200" y="23514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Physics</a:t>
            </a:r>
            <a:endParaRPr lang="en-US" dirty="0"/>
          </a:p>
        </p:txBody>
      </p:sp>
      <p:sp>
        <p:nvSpPr>
          <p:cNvPr id="21" name="TextBox 20"/>
          <p:cNvSpPr txBox="1"/>
          <p:nvPr userDrawn="1"/>
        </p:nvSpPr>
        <p:spPr>
          <a:xfrm>
            <a:off x="0" y="235148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200400" y="5126668"/>
            <a:ext cx="4042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Statics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1472" rtl="0" eaLnBrk="1" latinLnBrk="0" hangingPunct="1"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02" indent="-274302" algn="l" defTabSz="731472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21" indent="-228585" algn="l" defTabSz="731472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0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076" indent="-182868" algn="l" defTabSz="731472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812" indent="-182868" algn="l" defTabSz="731472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548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284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019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755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36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472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08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944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680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415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60152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25888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04800" y="838200"/>
            <a:ext cx="68580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0070C0"/>
                </a:solidFill>
              </a:rPr>
              <a:t>Statics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1435100"/>
            <a:ext cx="6460613" cy="3170099"/>
          </a:xfrm>
          <a:prstGeom prst="rect">
            <a:avLst/>
          </a:prstGeom>
          <a:noFill/>
          <a:ln w="34925">
            <a:solidFill>
              <a:srgbClr val="FFFFFF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bliqueTopLeft"/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 </a:t>
            </a:r>
          </a:p>
          <a:p>
            <a:r>
              <a:rPr lang="en-GB" sz="2000" b="1" dirty="0" smtClean="0"/>
              <a:t>Draw and interpret free-body diagrams to represent forces on an extended rigid </a:t>
            </a:r>
            <a:r>
              <a:rPr lang="en-GB" sz="2000" b="1" dirty="0" smtClean="0"/>
              <a:t>body.</a:t>
            </a:r>
          </a:p>
          <a:p>
            <a:endParaRPr lang="en-US" sz="2000" dirty="0" smtClean="0"/>
          </a:p>
          <a:p>
            <a:r>
              <a:rPr lang="en-GB" sz="2000" b="1" dirty="0" smtClean="0"/>
              <a:t>Resolve forces into components and understand that in any direction the forces balance </a:t>
            </a:r>
            <a:r>
              <a:rPr lang="en-GB" sz="2000" b="1" dirty="0" smtClean="0"/>
              <a:t>out.</a:t>
            </a:r>
          </a:p>
          <a:p>
            <a:endParaRPr lang="en-US" sz="2000" dirty="0" smtClean="0"/>
          </a:p>
          <a:p>
            <a:r>
              <a:rPr lang="en-GB" sz="2000" b="1" dirty="0" smtClean="0"/>
              <a:t>Understand that if a body is in equilibrium then all forces must act through a single </a:t>
            </a:r>
            <a:r>
              <a:rPr lang="en-GB" sz="2000" b="1" dirty="0" smtClean="0"/>
              <a:t>point.</a:t>
            </a:r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219200" y="7620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Statics...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62000" y="1371600"/>
            <a:ext cx="5943600" cy="1524000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...deals specifically with objects at rest and where there is no resultant force.</a:t>
            </a:r>
            <a:endParaRPr lang="en-GB" sz="2000" dirty="0" smtClean="0"/>
          </a:p>
        </p:txBody>
      </p:sp>
      <p:sp>
        <p:nvSpPr>
          <p:cNvPr id="6" name="Rounded Rectangle 5"/>
          <p:cNvSpPr/>
          <p:nvPr/>
        </p:nvSpPr>
        <p:spPr>
          <a:xfrm>
            <a:off x="762000" y="3200400"/>
            <a:ext cx="5943600" cy="1524000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....deals with objects at EQUILBRIUM.</a:t>
            </a: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0200" y="1447800"/>
            <a:ext cx="6502400" cy="3251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219200" y="7620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Trig revision...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5" name="Right Triangle 4"/>
          <p:cNvSpPr/>
          <p:nvPr/>
        </p:nvSpPr>
        <p:spPr>
          <a:xfrm>
            <a:off x="1511300" y="1917700"/>
            <a:ext cx="1333500" cy="2032000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c 7"/>
          <p:cNvSpPr/>
          <p:nvPr/>
        </p:nvSpPr>
        <p:spPr>
          <a:xfrm rot="7279610">
            <a:off x="1460500" y="2209801"/>
            <a:ext cx="393700" cy="3556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2794000"/>
            <a:ext cx="1384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adjacent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35200" y="2692400"/>
            <a:ext cx="1384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hypotenuse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498600" y="4038600"/>
            <a:ext cx="1384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opposite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562100" y="3759200"/>
            <a:ext cx="1651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1644650" y="3829050"/>
            <a:ext cx="1651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574800" y="2489200"/>
            <a:ext cx="27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Symbol" pitchFamily="18" charset="2"/>
              </a:rPr>
              <a:t>q</a:t>
            </a:r>
            <a:endParaRPr lang="en-US" sz="2400" dirty="0">
              <a:latin typeface="Symbol" pitchFamily="18" charset="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65702" y="2717801"/>
            <a:ext cx="1384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X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003800" y="3975100"/>
            <a:ext cx="82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Xsin</a:t>
            </a:r>
            <a:r>
              <a:rPr lang="en-GB" sz="1800" dirty="0" err="1" smtClean="0">
                <a:latin typeface="Symbol" pitchFamily="18" charset="2"/>
              </a:rPr>
              <a:t>q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4692650" y="1905000"/>
            <a:ext cx="1365250" cy="2032000"/>
            <a:chOff x="4692650" y="1905000"/>
            <a:chExt cx="1365250" cy="2032000"/>
          </a:xfrm>
        </p:grpSpPr>
        <p:sp>
          <p:nvSpPr>
            <p:cNvPr id="19" name="Right Triangle 18"/>
            <p:cNvSpPr/>
            <p:nvPr/>
          </p:nvSpPr>
          <p:spPr>
            <a:xfrm>
              <a:off x="4724400" y="1905000"/>
              <a:ext cx="1333500" cy="2032000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Arc 19"/>
            <p:cNvSpPr/>
            <p:nvPr/>
          </p:nvSpPr>
          <p:spPr>
            <a:xfrm rot="7279610">
              <a:off x="4673600" y="2197101"/>
              <a:ext cx="393700" cy="355600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4775200" y="3746500"/>
              <a:ext cx="1651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4857750" y="3816350"/>
              <a:ext cx="1651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4787900" y="2438400"/>
              <a:ext cx="279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Symbol" pitchFamily="18" charset="2"/>
                </a:rPr>
                <a:t>q</a:t>
              </a:r>
              <a:endParaRPr lang="en-US" sz="2400" dirty="0">
                <a:latin typeface="Symbol" pitchFamily="18" charset="2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962400" y="2730500"/>
            <a:ext cx="82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Xcos</a:t>
            </a:r>
            <a:r>
              <a:rPr lang="en-GB" sz="1800" dirty="0" err="1" smtClean="0">
                <a:latin typeface="Symbol" pitchFamily="18" charset="2"/>
              </a:rPr>
              <a:t>q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/>
      <p:bldP spid="11" grpId="0"/>
      <p:bldP spid="12" grpId="0"/>
      <p:bldP spid="18" grpId="0"/>
      <p:bldP spid="22" grpId="0"/>
      <p:bldP spid="23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>
          <a:xfrm>
            <a:off x="5118100" y="1435100"/>
            <a:ext cx="1828800" cy="3251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413000" y="1447800"/>
            <a:ext cx="2425700" cy="3251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30200" y="1447800"/>
            <a:ext cx="1841500" cy="3251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219200" y="7620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Resolving vectors...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92502" y="2641601"/>
            <a:ext cx="1384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10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530600" y="3898900"/>
            <a:ext cx="82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10sin</a:t>
            </a:r>
            <a:r>
              <a:rPr lang="en-GB" sz="1800" dirty="0" smtClean="0">
                <a:latin typeface="Symbol" pitchFamily="18" charset="2"/>
              </a:rPr>
              <a:t>q</a:t>
            </a:r>
            <a:endParaRPr lang="en-US" dirty="0"/>
          </a:p>
        </p:txBody>
      </p:sp>
      <p:grpSp>
        <p:nvGrpSpPr>
          <p:cNvPr id="2" name="Group 28"/>
          <p:cNvGrpSpPr/>
          <p:nvPr/>
        </p:nvGrpSpPr>
        <p:grpSpPr>
          <a:xfrm>
            <a:off x="3219450" y="1828800"/>
            <a:ext cx="1365250" cy="2032000"/>
            <a:chOff x="4692650" y="1905000"/>
            <a:chExt cx="1365250" cy="2032000"/>
          </a:xfrm>
        </p:grpSpPr>
        <p:sp>
          <p:nvSpPr>
            <p:cNvPr id="19" name="Right Triangle 18"/>
            <p:cNvSpPr/>
            <p:nvPr/>
          </p:nvSpPr>
          <p:spPr>
            <a:xfrm>
              <a:off x="4724400" y="1905000"/>
              <a:ext cx="1333500" cy="2032000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Arc 19"/>
            <p:cNvSpPr/>
            <p:nvPr/>
          </p:nvSpPr>
          <p:spPr>
            <a:xfrm rot="7279610">
              <a:off x="4673600" y="2197101"/>
              <a:ext cx="393700" cy="355600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4775200" y="3746500"/>
              <a:ext cx="1651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4857750" y="3816350"/>
              <a:ext cx="1651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4787900" y="2438400"/>
              <a:ext cx="279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Symbol" pitchFamily="18" charset="2"/>
                </a:rPr>
                <a:t>q</a:t>
              </a:r>
              <a:endParaRPr lang="en-US" sz="2400" dirty="0">
                <a:latin typeface="Symbol" pitchFamily="18" charset="2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2362200" y="2654300"/>
            <a:ext cx="82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10cos</a:t>
            </a:r>
            <a:r>
              <a:rPr lang="en-GB" sz="1800" dirty="0" smtClean="0">
                <a:latin typeface="Symbol" pitchFamily="18" charset="2"/>
              </a:rPr>
              <a:t>q</a:t>
            </a: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609600" y="1917700"/>
            <a:ext cx="1701802" cy="2032000"/>
            <a:chOff x="1435100" y="1968500"/>
            <a:chExt cx="1701802" cy="2032000"/>
          </a:xfrm>
        </p:grpSpPr>
        <p:cxnSp>
          <p:nvCxnSpPr>
            <p:cNvPr id="28" name="Straight Arrow Connector 27"/>
            <p:cNvCxnSpPr/>
            <p:nvPr/>
          </p:nvCxnSpPr>
          <p:spPr>
            <a:xfrm rot="16200000" flipH="1">
              <a:off x="1104900" y="2324100"/>
              <a:ext cx="2032000" cy="13208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1435100" y="2400300"/>
              <a:ext cx="279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Symbol" pitchFamily="18" charset="2"/>
                </a:rPr>
                <a:t>q</a:t>
              </a:r>
              <a:endParaRPr lang="en-US" sz="2400" dirty="0">
                <a:latin typeface="Symbol" pitchFamily="18" charset="2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 rot="5400000">
              <a:off x="787400" y="2654300"/>
              <a:ext cx="13462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752602" y="2717801"/>
              <a:ext cx="13843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10 N</a:t>
              </a:r>
              <a:endParaRPr lang="en-US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334000" y="1524000"/>
            <a:ext cx="1333500" cy="2362200"/>
            <a:chOff x="5054600" y="1536700"/>
            <a:chExt cx="1333500" cy="2362200"/>
          </a:xfrm>
        </p:grpSpPr>
        <p:cxnSp>
          <p:nvCxnSpPr>
            <p:cNvPr id="36" name="Straight Arrow Connector 35"/>
            <p:cNvCxnSpPr/>
            <p:nvPr/>
          </p:nvCxnSpPr>
          <p:spPr>
            <a:xfrm rot="16200000" flipH="1">
              <a:off x="4064000" y="2895600"/>
              <a:ext cx="1993900" cy="127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>
              <a:off x="5054600" y="1917700"/>
              <a:ext cx="13208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5270500" y="1536700"/>
              <a:ext cx="111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10sin</a:t>
              </a:r>
              <a:r>
                <a:rPr lang="en-GB" sz="1800" dirty="0" smtClean="0">
                  <a:latin typeface="Symbol" pitchFamily="18" charset="2"/>
                </a:rPr>
                <a:t>q </a:t>
              </a:r>
              <a:r>
                <a:rPr lang="en-GB" sz="1800" dirty="0" smtClean="0">
                  <a:latin typeface="Arial" pitchFamily="34" charset="0"/>
                  <a:cs typeface="Arial" pitchFamily="34" charset="0"/>
                </a:rPr>
                <a:t>N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 rot="16200000">
              <a:off x="4692392" y="2800091"/>
              <a:ext cx="12705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10cos</a:t>
              </a:r>
              <a:r>
                <a:rPr lang="en-GB" sz="1800" dirty="0" smtClean="0">
                  <a:latin typeface="Symbol" pitchFamily="18" charset="2"/>
                </a:rPr>
                <a:t>q  </a:t>
              </a:r>
              <a:r>
                <a:rPr lang="en-GB" sz="1800" dirty="0" smtClean="0">
                  <a:latin typeface="Arial" pitchFamily="34" charset="0"/>
                  <a:cs typeface="Arial" pitchFamily="34" charset="0"/>
                </a:rPr>
                <a:t>N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286000" y="2057400"/>
            <a:ext cx="3048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Statics</a:t>
            </a:r>
          </a:p>
          <a:p>
            <a:pPr algn="ctr"/>
            <a:endParaRPr lang="en-US" sz="2400" dirty="0" smtClean="0"/>
          </a:p>
          <a:p>
            <a:pPr algn="ctr"/>
            <a:r>
              <a:rPr lang="en-GB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Equilibrium</a:t>
            </a:r>
          </a:p>
          <a:p>
            <a:pPr algn="ctr"/>
            <a:endParaRPr lang="en-US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en-GB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Resolving</a:t>
            </a:r>
            <a:endParaRPr kumimoji="0" lang="en-GB" sz="18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926068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u="sng" dirty="0" smtClean="0"/>
              <a:t>Key words </a:t>
            </a:r>
            <a:r>
              <a:rPr lang="en-GB" sz="1800" u="sng" dirty="0" smtClean="0"/>
              <a:t>you should now recognise...</a:t>
            </a:r>
            <a:endParaRPr lang="en-US" sz="18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113</Words>
  <Application>Microsoft Office PowerPoint</Application>
  <PresentationFormat>Custom</PresentationFormat>
  <Paragraphs>39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Dan Marsh</dc:creator>
  <cp:lastModifiedBy>Dr Dan Marsh</cp:lastModifiedBy>
  <cp:revision>192</cp:revision>
  <dcterms:created xsi:type="dcterms:W3CDTF">2008-08-30T18:16:19Z</dcterms:created>
  <dcterms:modified xsi:type="dcterms:W3CDTF">2008-09-24T19:12:26Z</dcterms:modified>
</cp:coreProperties>
</file>