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3" r:id="rId2"/>
    <p:sldId id="275" r:id="rId3"/>
    <p:sldId id="276" r:id="rId4"/>
    <p:sldId id="277" r:id="rId5"/>
    <p:sldId id="278" r:id="rId6"/>
    <p:sldId id="279" r:id="rId7"/>
    <p:sldId id="272" r:id="rId8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6" autoAdjust="0"/>
    <p:restoredTop sz="94667" autoAdjust="0"/>
  </p:normalViewPr>
  <p:slideViewPr>
    <p:cSldViewPr snapToGrid="0">
      <p:cViewPr>
        <p:scale>
          <a:sx n="75" d="100"/>
          <a:sy n="75" d="100"/>
        </p:scale>
        <p:origin x="-1368" y="-402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M\AppData\Local\Microsoft\Windows\Temporary%20Internet%20Files\Content.Outlook\NFKDV318\projectiles%20calcul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3"/>
  <c:chart>
    <c:plotArea>
      <c:layout>
        <c:manualLayout>
          <c:layoutTarget val="inner"/>
          <c:xMode val="edge"/>
          <c:yMode val="edge"/>
          <c:x val="0.12909951881014872"/>
          <c:y val="0.13878361643963638"/>
          <c:w val="0.73421303587051623"/>
          <c:h val="0.78959414939601358"/>
        </c:manualLayout>
      </c:layout>
      <c:scatterChart>
        <c:scatterStyle val="smoothMarker"/>
        <c:ser>
          <c:idx val="0"/>
          <c:order val="0"/>
          <c:tx>
            <c:strRef>
              <c:f>'vary u'!$B$2</c:f>
              <c:strCache>
                <c:ptCount val="1"/>
                <c:pt idx="0">
                  <c:v>20</c:v>
                </c:pt>
              </c:strCache>
            </c:strRef>
          </c:tx>
          <c:marker>
            <c:symbol val="circle"/>
            <c:size val="8"/>
            <c:spPr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  <a:tileRect r="-100000" b="-100000"/>
              </a:gradFill>
            </c:spPr>
          </c:marker>
          <c:xVal>
            <c:numRef>
              <c:f>'vary u'!$E$3:$E$43</c:f>
              <c:numCache>
                <c:formatCode>0.0</c:formatCode>
                <c:ptCount val="41"/>
                <c:pt idx="0" formatCode="General">
                  <c:v>0</c:v>
                </c:pt>
                <c:pt idx="1">
                  <c:v>1.035276180410083</c:v>
                </c:pt>
                <c:pt idx="2">
                  <c:v>2.0705523608201659</c:v>
                </c:pt>
                <c:pt idx="3">
                  <c:v>3.1058285412302489</c:v>
                </c:pt>
                <c:pt idx="4">
                  <c:v>4.1411047216403318</c:v>
                </c:pt>
                <c:pt idx="5">
                  <c:v>5.1763809020504148</c:v>
                </c:pt>
                <c:pt idx="6">
                  <c:v>6.2116570824604977</c:v>
                </c:pt>
                <c:pt idx="7">
                  <c:v>7.2469332628705807</c:v>
                </c:pt>
                <c:pt idx="8">
                  <c:v>8.2822094432806637</c:v>
                </c:pt>
                <c:pt idx="9">
                  <c:v>9.3174856236907466</c:v>
                </c:pt>
                <c:pt idx="10">
                  <c:v>10.35276180410083</c:v>
                </c:pt>
                <c:pt idx="11">
                  <c:v>11.388037984510913</c:v>
                </c:pt>
                <c:pt idx="12">
                  <c:v>12.423314164920995</c:v>
                </c:pt>
                <c:pt idx="13">
                  <c:v>13.458590345331078</c:v>
                </c:pt>
                <c:pt idx="14">
                  <c:v>14.493866525741161</c:v>
                </c:pt>
                <c:pt idx="15">
                  <c:v>15.529142706151244</c:v>
                </c:pt>
                <c:pt idx="16">
                  <c:v>16.564418886561327</c:v>
                </c:pt>
                <c:pt idx="17">
                  <c:v>17.59969506697141</c:v>
                </c:pt>
                <c:pt idx="18">
                  <c:v>18.634971247381493</c:v>
                </c:pt>
                <c:pt idx="19">
                  <c:v>19.670247427791576</c:v>
                </c:pt>
                <c:pt idx="20">
                  <c:v>20.705523608201659</c:v>
                </c:pt>
                <c:pt idx="21">
                  <c:v>21.740799788611742</c:v>
                </c:pt>
                <c:pt idx="22">
                  <c:v>22.776075969021825</c:v>
                </c:pt>
                <c:pt idx="23">
                  <c:v>23.811352149431908</c:v>
                </c:pt>
                <c:pt idx="24">
                  <c:v>24.846628329841991</c:v>
                </c:pt>
                <c:pt idx="25">
                  <c:v>25.881904510252074</c:v>
                </c:pt>
                <c:pt idx="26">
                  <c:v>26.917180690662157</c:v>
                </c:pt>
                <c:pt idx="27">
                  <c:v>27.95245687107224</c:v>
                </c:pt>
                <c:pt idx="28">
                  <c:v>28.987733051482323</c:v>
                </c:pt>
                <c:pt idx="29">
                  <c:v>30.023009231892406</c:v>
                </c:pt>
                <c:pt idx="30">
                  <c:v>31.058285412302489</c:v>
                </c:pt>
                <c:pt idx="31">
                  <c:v>32.093561592712575</c:v>
                </c:pt>
                <c:pt idx="32">
                  <c:v>33.128837773122655</c:v>
                </c:pt>
                <c:pt idx="33">
                  <c:v>34.164113953532734</c:v>
                </c:pt>
                <c:pt idx="34">
                  <c:v>35.199390133942821</c:v>
                </c:pt>
                <c:pt idx="35">
                  <c:v>36.234666314352907</c:v>
                </c:pt>
                <c:pt idx="36">
                  <c:v>37.269942494762986</c:v>
                </c:pt>
                <c:pt idx="37">
                  <c:v>38.305218675173066</c:v>
                </c:pt>
                <c:pt idx="38">
                  <c:v>39.340494855583152</c:v>
                </c:pt>
                <c:pt idx="39">
                  <c:v>40.375771035993239</c:v>
                </c:pt>
                <c:pt idx="40">
                  <c:v>41.411047216403318</c:v>
                </c:pt>
              </c:numCache>
            </c:numRef>
          </c:xVal>
          <c:yVal>
            <c:numRef>
              <c:f>'vary u'!$F$3:$F$43</c:f>
              <c:numCache>
                <c:formatCode>0.0</c:formatCode>
                <c:ptCount val="41"/>
                <c:pt idx="0" formatCode="General">
                  <c:v>0</c:v>
                </c:pt>
                <c:pt idx="1">
                  <c:v>3.6675033051562731</c:v>
                </c:pt>
                <c:pt idx="2">
                  <c:v>6.9426066103125468</c:v>
                </c:pt>
                <c:pt idx="3">
                  <c:v>9.8253099154688197</c:v>
                </c:pt>
                <c:pt idx="4">
                  <c:v>12.315613220625092</c:v>
                </c:pt>
                <c:pt idx="5">
                  <c:v>14.413516525781365</c:v>
                </c:pt>
                <c:pt idx="6">
                  <c:v>16.119019830937638</c:v>
                </c:pt>
                <c:pt idx="7">
                  <c:v>17.432123136093914</c:v>
                </c:pt>
                <c:pt idx="8">
                  <c:v>18.352826441250183</c:v>
                </c:pt>
                <c:pt idx="9">
                  <c:v>18.881129746406458</c:v>
                </c:pt>
                <c:pt idx="10">
                  <c:v>19.017033051562731</c:v>
                </c:pt>
                <c:pt idx="11">
                  <c:v>18.760536356718998</c:v>
                </c:pt>
                <c:pt idx="12">
                  <c:v>18.11163966187528</c:v>
                </c:pt>
                <c:pt idx="13">
                  <c:v>17.07034296703155</c:v>
                </c:pt>
                <c:pt idx="14">
                  <c:v>15.636646272187825</c:v>
                </c:pt>
                <c:pt idx="15">
                  <c:v>13.810549577344098</c:v>
                </c:pt>
                <c:pt idx="16">
                  <c:v>11.592052882500361</c:v>
                </c:pt>
                <c:pt idx="17">
                  <c:v>8.9811561876566444</c:v>
                </c:pt>
                <c:pt idx="18">
                  <c:v>5.977859492812911</c:v>
                </c:pt>
                <c:pt idx="19">
                  <c:v>2.5821627979691897</c:v>
                </c:pt>
                <c:pt idx="20">
                  <c:v>-1.2059338968745408</c:v>
                </c:pt>
                <c:pt idx="21">
                  <c:v>-5.3864305917182662</c:v>
                </c:pt>
                <c:pt idx="22">
                  <c:v>-9.959327286562015</c:v>
                </c:pt>
                <c:pt idx="23">
                  <c:v>-14.924623981405702</c:v>
                </c:pt>
                <c:pt idx="24">
                  <c:v>-20.282320676249441</c:v>
                </c:pt>
                <c:pt idx="25">
                  <c:v>-26.032417371093175</c:v>
                </c:pt>
                <c:pt idx="26">
                  <c:v>-32.174914065936903</c:v>
                </c:pt>
                <c:pt idx="27">
                  <c:v>-38.709810760780641</c:v>
                </c:pt>
                <c:pt idx="28">
                  <c:v>-45.637107455624346</c:v>
                </c:pt>
                <c:pt idx="29">
                  <c:v>-52.956804150468074</c:v>
                </c:pt>
                <c:pt idx="30">
                  <c:v>-60.668900845311811</c:v>
                </c:pt>
                <c:pt idx="31">
                  <c:v>-68.773397540155571</c:v>
                </c:pt>
                <c:pt idx="32">
                  <c:v>-77.270294234999298</c:v>
                </c:pt>
                <c:pt idx="33">
                  <c:v>-86.159590929842977</c:v>
                </c:pt>
                <c:pt idx="34">
                  <c:v>-95.441287624686709</c:v>
                </c:pt>
                <c:pt idx="35">
                  <c:v>-105.11538431953045</c:v>
                </c:pt>
                <c:pt idx="36">
                  <c:v>-115.1818810143742</c:v>
                </c:pt>
                <c:pt idx="37">
                  <c:v>-125.64077770921796</c:v>
                </c:pt>
                <c:pt idx="38">
                  <c:v>-136.49207440406161</c:v>
                </c:pt>
                <c:pt idx="39">
                  <c:v>-147.73577109890536</c:v>
                </c:pt>
                <c:pt idx="40">
                  <c:v>-159.37186779374909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'vary u'!$B$5</c:f>
              <c:strCache>
                <c:ptCount val="1"/>
                <c:pt idx="0">
                  <c:v>30</c:v>
                </c:pt>
              </c:strCache>
            </c:strRef>
          </c:tx>
          <c:marker>
            <c:symbol val="circle"/>
            <c:size val="8"/>
            <c:spPr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  <a:tileRect/>
              </a:gradFill>
            </c:spPr>
          </c:marker>
          <c:xVal>
            <c:numRef>
              <c:f>'vary u'!$E$46:$E$87</c:f>
              <c:numCache>
                <c:formatCode>0.0</c:formatCode>
                <c:ptCount val="42"/>
                <c:pt idx="0" formatCode="General">
                  <c:v>0</c:v>
                </c:pt>
                <c:pt idx="1">
                  <c:v>1.5529142706151244</c:v>
                </c:pt>
                <c:pt idx="2">
                  <c:v>3.1058285412302489</c:v>
                </c:pt>
                <c:pt idx="3">
                  <c:v>4.6587428118453733</c:v>
                </c:pt>
                <c:pt idx="4">
                  <c:v>6.2116570824604977</c:v>
                </c:pt>
                <c:pt idx="5">
                  <c:v>7.7645713530756222</c:v>
                </c:pt>
                <c:pt idx="6">
                  <c:v>9.3174856236907466</c:v>
                </c:pt>
                <c:pt idx="7">
                  <c:v>10.870399894305871</c:v>
                </c:pt>
                <c:pt idx="8">
                  <c:v>12.423314164920995</c:v>
                </c:pt>
                <c:pt idx="9">
                  <c:v>13.97622843553612</c:v>
                </c:pt>
                <c:pt idx="10">
                  <c:v>15.529142706151244</c:v>
                </c:pt>
                <c:pt idx="11">
                  <c:v>17.082056976766367</c:v>
                </c:pt>
                <c:pt idx="12">
                  <c:v>18.634971247381493</c:v>
                </c:pt>
                <c:pt idx="13">
                  <c:v>20.187885517996619</c:v>
                </c:pt>
                <c:pt idx="14">
                  <c:v>21.740799788611742</c:v>
                </c:pt>
                <c:pt idx="15">
                  <c:v>23.293714059226865</c:v>
                </c:pt>
                <c:pt idx="16">
                  <c:v>24.846628329841991</c:v>
                </c:pt>
                <c:pt idx="17">
                  <c:v>26.399542600457117</c:v>
                </c:pt>
                <c:pt idx="18">
                  <c:v>27.95245687107224</c:v>
                </c:pt>
                <c:pt idx="19">
                  <c:v>29.505371141687363</c:v>
                </c:pt>
                <c:pt idx="20">
                  <c:v>31.058285412302489</c:v>
                </c:pt>
                <c:pt idx="21">
                  <c:v>32.611199682917615</c:v>
                </c:pt>
                <c:pt idx="22">
                  <c:v>34.164113953532734</c:v>
                </c:pt>
                <c:pt idx="23">
                  <c:v>35.71702822414786</c:v>
                </c:pt>
                <c:pt idx="24">
                  <c:v>37.269942494762986</c:v>
                </c:pt>
                <c:pt idx="25">
                  <c:v>38.822856765378113</c:v>
                </c:pt>
                <c:pt idx="26">
                  <c:v>40.375771035993239</c:v>
                </c:pt>
                <c:pt idx="27">
                  <c:v>41.928685306608358</c:v>
                </c:pt>
                <c:pt idx="28">
                  <c:v>43.481599577223484</c:v>
                </c:pt>
                <c:pt idx="29">
                  <c:v>45.03451384783861</c:v>
                </c:pt>
                <c:pt idx="30">
                  <c:v>46.58742811845373</c:v>
                </c:pt>
                <c:pt idx="31">
                  <c:v>48.140342389068856</c:v>
                </c:pt>
                <c:pt idx="32">
                  <c:v>49.693256659683982</c:v>
                </c:pt>
                <c:pt idx="33">
                  <c:v>51.246170930299108</c:v>
                </c:pt>
                <c:pt idx="34">
                  <c:v>52.799085200914234</c:v>
                </c:pt>
                <c:pt idx="35">
                  <c:v>54.351999471529354</c:v>
                </c:pt>
                <c:pt idx="36">
                  <c:v>55.90491374214448</c:v>
                </c:pt>
                <c:pt idx="37">
                  <c:v>57.457828012759606</c:v>
                </c:pt>
                <c:pt idx="38">
                  <c:v>59.010742283374725</c:v>
                </c:pt>
                <c:pt idx="39">
                  <c:v>60.563656553989851</c:v>
                </c:pt>
                <c:pt idx="40">
                  <c:v>62.116570824604977</c:v>
                </c:pt>
                <c:pt idx="41">
                  <c:v>63.669485095220097</c:v>
                </c:pt>
              </c:numCache>
            </c:numRef>
          </c:xVal>
          <c:yVal>
            <c:numRef>
              <c:f>'vary u'!$F$46:$F$87</c:f>
              <c:numCache>
                <c:formatCode>0.0</c:formatCode>
                <c:ptCount val="42"/>
                <c:pt idx="0" formatCode="General">
                  <c:v>0</c:v>
                </c:pt>
                <c:pt idx="1">
                  <c:v>5.5993549577344099</c:v>
                </c:pt>
                <c:pt idx="2">
                  <c:v>10.80630991546882</c:v>
                </c:pt>
                <c:pt idx="3">
                  <c:v>15.62086487320323</c:v>
                </c:pt>
                <c:pt idx="4">
                  <c:v>20.043019830937638</c:v>
                </c:pt>
                <c:pt idx="5">
                  <c:v>24.072774788672049</c:v>
                </c:pt>
                <c:pt idx="6">
                  <c:v>27.710129746406459</c:v>
                </c:pt>
                <c:pt idx="7">
                  <c:v>30.955084704140873</c:v>
                </c:pt>
                <c:pt idx="8">
                  <c:v>33.807639661875278</c:v>
                </c:pt>
                <c:pt idx="9">
                  <c:v>36.267794619609688</c:v>
                </c:pt>
                <c:pt idx="10">
                  <c:v>38.335549577344096</c:v>
                </c:pt>
                <c:pt idx="11">
                  <c:v>40.01090453507851</c:v>
                </c:pt>
                <c:pt idx="12">
                  <c:v>41.293859492812921</c:v>
                </c:pt>
                <c:pt idx="13">
                  <c:v>42.18441445054733</c:v>
                </c:pt>
                <c:pt idx="14">
                  <c:v>42.682569408281744</c:v>
                </c:pt>
                <c:pt idx="15">
                  <c:v>42.788324366016148</c:v>
                </c:pt>
                <c:pt idx="16">
                  <c:v>42.501679323750551</c:v>
                </c:pt>
                <c:pt idx="17">
                  <c:v>41.822634281484973</c:v>
                </c:pt>
                <c:pt idx="18">
                  <c:v>40.751189239219372</c:v>
                </c:pt>
                <c:pt idx="19">
                  <c:v>39.287344196953796</c:v>
                </c:pt>
                <c:pt idx="20">
                  <c:v>37.431099154688198</c:v>
                </c:pt>
                <c:pt idx="21">
                  <c:v>35.182454112422604</c:v>
                </c:pt>
                <c:pt idx="22">
                  <c:v>32.541409070157002</c:v>
                </c:pt>
                <c:pt idx="23">
                  <c:v>29.507964027891433</c:v>
                </c:pt>
                <c:pt idx="24">
                  <c:v>26.08211898562584</c:v>
                </c:pt>
                <c:pt idx="25">
                  <c:v>22.263873943360238</c:v>
                </c:pt>
                <c:pt idx="26">
                  <c:v>18.053228901094656</c:v>
                </c:pt>
                <c:pt idx="27">
                  <c:v>13.450183858829035</c:v>
                </c:pt>
                <c:pt idx="28">
                  <c:v>8.4547388165634914</c:v>
                </c:pt>
                <c:pt idx="29">
                  <c:v>3.0668937742978812</c:v>
                </c:pt>
                <c:pt idx="30">
                  <c:v>-2.7133512679677096</c:v>
                </c:pt>
                <c:pt idx="31">
                  <c:v>-8.8859963102333381</c:v>
                </c:pt>
                <c:pt idx="32">
                  <c:v>-15.451041352498919</c:v>
                </c:pt>
                <c:pt idx="33">
                  <c:v>-22.408486394764481</c:v>
                </c:pt>
                <c:pt idx="34">
                  <c:v>-29.758331437030051</c:v>
                </c:pt>
                <c:pt idx="35">
                  <c:v>-37.50057647929566</c:v>
                </c:pt>
                <c:pt idx="36">
                  <c:v>-45.635221521561277</c:v>
                </c:pt>
                <c:pt idx="37">
                  <c:v>-54.162266563826904</c:v>
                </c:pt>
                <c:pt idx="38">
                  <c:v>-63.081711606092398</c:v>
                </c:pt>
                <c:pt idx="39">
                  <c:v>-72.393556648358043</c:v>
                </c:pt>
                <c:pt idx="40">
                  <c:v>-82.097801690623612</c:v>
                </c:pt>
                <c:pt idx="41">
                  <c:v>-92.194446732889247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'vary u'!$B$8</c:f>
              <c:strCache>
                <c:ptCount val="1"/>
                <c:pt idx="0">
                  <c:v>40</c:v>
                </c:pt>
              </c:strCache>
            </c:strRef>
          </c:tx>
          <c:marker>
            <c:symbol val="circle"/>
            <c:size val="8"/>
            <c:spPr>
              <a:gradFill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</c:spPr>
          </c:marker>
          <c:xVal>
            <c:numRef>
              <c:f>'vary u'!$E$89:$E$130</c:f>
              <c:numCache>
                <c:formatCode>0.0</c:formatCode>
                <c:ptCount val="42"/>
                <c:pt idx="0" formatCode="General">
                  <c:v>0</c:v>
                </c:pt>
                <c:pt idx="1">
                  <c:v>2.0705523608201659</c:v>
                </c:pt>
                <c:pt idx="2">
                  <c:v>4.1411047216403318</c:v>
                </c:pt>
                <c:pt idx="3">
                  <c:v>6.2116570824604977</c:v>
                </c:pt>
                <c:pt idx="4">
                  <c:v>8.2822094432806637</c:v>
                </c:pt>
                <c:pt idx="5">
                  <c:v>10.35276180410083</c:v>
                </c:pt>
                <c:pt idx="6">
                  <c:v>12.423314164920995</c:v>
                </c:pt>
                <c:pt idx="7">
                  <c:v>14.493866525741161</c:v>
                </c:pt>
                <c:pt idx="8">
                  <c:v>16.564418886561327</c:v>
                </c:pt>
                <c:pt idx="9">
                  <c:v>18.634971247381493</c:v>
                </c:pt>
                <c:pt idx="10">
                  <c:v>20.705523608201659</c:v>
                </c:pt>
                <c:pt idx="11">
                  <c:v>22.776075969021825</c:v>
                </c:pt>
                <c:pt idx="12">
                  <c:v>24.846628329841991</c:v>
                </c:pt>
                <c:pt idx="13">
                  <c:v>26.917180690662157</c:v>
                </c:pt>
                <c:pt idx="14">
                  <c:v>28.987733051482323</c:v>
                </c:pt>
                <c:pt idx="15">
                  <c:v>31.058285412302489</c:v>
                </c:pt>
                <c:pt idx="16">
                  <c:v>33.128837773122655</c:v>
                </c:pt>
                <c:pt idx="17">
                  <c:v>35.199390133942821</c:v>
                </c:pt>
                <c:pt idx="18">
                  <c:v>37.269942494762986</c:v>
                </c:pt>
                <c:pt idx="19">
                  <c:v>39.340494855583152</c:v>
                </c:pt>
                <c:pt idx="20">
                  <c:v>41.411047216403318</c:v>
                </c:pt>
                <c:pt idx="21">
                  <c:v>43.481599577223484</c:v>
                </c:pt>
                <c:pt idx="22">
                  <c:v>45.55215193804365</c:v>
                </c:pt>
                <c:pt idx="23">
                  <c:v>47.622704298863816</c:v>
                </c:pt>
                <c:pt idx="24">
                  <c:v>49.693256659683982</c:v>
                </c:pt>
                <c:pt idx="25">
                  <c:v>51.763809020504148</c:v>
                </c:pt>
                <c:pt idx="26">
                  <c:v>53.834361381324314</c:v>
                </c:pt>
                <c:pt idx="27">
                  <c:v>55.90491374214448</c:v>
                </c:pt>
                <c:pt idx="28">
                  <c:v>57.975466102964646</c:v>
                </c:pt>
                <c:pt idx="29">
                  <c:v>60.046018463784812</c:v>
                </c:pt>
                <c:pt idx="30">
                  <c:v>62.116570824604977</c:v>
                </c:pt>
                <c:pt idx="31">
                  <c:v>64.18712318542515</c:v>
                </c:pt>
                <c:pt idx="32">
                  <c:v>66.257675546245309</c:v>
                </c:pt>
                <c:pt idx="33">
                  <c:v>68.328227907065468</c:v>
                </c:pt>
                <c:pt idx="34">
                  <c:v>70.398780267885641</c:v>
                </c:pt>
                <c:pt idx="35">
                  <c:v>72.469332628705814</c:v>
                </c:pt>
                <c:pt idx="36">
                  <c:v>74.539884989525973</c:v>
                </c:pt>
                <c:pt idx="37">
                  <c:v>76.610437350346132</c:v>
                </c:pt>
                <c:pt idx="38">
                  <c:v>78.680989711166305</c:v>
                </c:pt>
                <c:pt idx="39">
                  <c:v>80.751542071986478</c:v>
                </c:pt>
                <c:pt idx="40">
                  <c:v>82.822094432806637</c:v>
                </c:pt>
                <c:pt idx="41">
                  <c:v>84.892646793626795</c:v>
                </c:pt>
              </c:numCache>
            </c:numRef>
          </c:xVal>
          <c:yVal>
            <c:numRef>
              <c:f>'vary u'!$F$89:$F$130</c:f>
              <c:numCache>
                <c:formatCode>0.0</c:formatCode>
                <c:ptCount val="42"/>
                <c:pt idx="0" formatCode="General">
                  <c:v>0</c:v>
                </c:pt>
                <c:pt idx="1">
                  <c:v>7.5312066103125463</c:v>
                </c:pt>
                <c:pt idx="2">
                  <c:v>14.670013220625092</c:v>
                </c:pt>
                <c:pt idx="3">
                  <c:v>21.416419830937642</c:v>
                </c:pt>
                <c:pt idx="4">
                  <c:v>27.770426441250187</c:v>
                </c:pt>
                <c:pt idx="5">
                  <c:v>33.73203305156273</c:v>
                </c:pt>
                <c:pt idx="6">
                  <c:v>39.301239661875279</c:v>
                </c:pt>
                <c:pt idx="7">
                  <c:v>44.478046272187825</c:v>
                </c:pt>
                <c:pt idx="8">
                  <c:v>49.262452882500369</c:v>
                </c:pt>
                <c:pt idx="9">
                  <c:v>53.654459492812919</c:v>
                </c:pt>
                <c:pt idx="10">
                  <c:v>57.654066103125459</c:v>
                </c:pt>
                <c:pt idx="11">
                  <c:v>61.261272713438004</c:v>
                </c:pt>
                <c:pt idx="12">
                  <c:v>64.476079323750554</c:v>
                </c:pt>
                <c:pt idx="13">
                  <c:v>67.298485934063109</c:v>
                </c:pt>
                <c:pt idx="14">
                  <c:v>69.728492544375655</c:v>
                </c:pt>
                <c:pt idx="15">
                  <c:v>71.766099154688192</c:v>
                </c:pt>
                <c:pt idx="16">
                  <c:v>73.411305765000733</c:v>
                </c:pt>
                <c:pt idx="17">
                  <c:v>74.664112375313294</c:v>
                </c:pt>
                <c:pt idx="18">
                  <c:v>75.524518985625832</c:v>
                </c:pt>
                <c:pt idx="19">
                  <c:v>75.992525595938375</c:v>
                </c:pt>
                <c:pt idx="20">
                  <c:v>76.068132206250922</c:v>
                </c:pt>
                <c:pt idx="21">
                  <c:v>75.751338816563475</c:v>
                </c:pt>
                <c:pt idx="22">
                  <c:v>75.04214542687599</c:v>
                </c:pt>
                <c:pt idx="23">
                  <c:v>73.940552037188581</c:v>
                </c:pt>
                <c:pt idx="24">
                  <c:v>72.446558647501121</c:v>
                </c:pt>
                <c:pt idx="25">
                  <c:v>70.560165257813651</c:v>
                </c:pt>
                <c:pt idx="26">
                  <c:v>68.2813718681262</c:v>
                </c:pt>
                <c:pt idx="27">
                  <c:v>65.610178478438741</c:v>
                </c:pt>
                <c:pt idx="28">
                  <c:v>62.5465850887513</c:v>
                </c:pt>
                <c:pt idx="29">
                  <c:v>59.09059169906385</c:v>
                </c:pt>
                <c:pt idx="30">
                  <c:v>55.242198309376391</c:v>
                </c:pt>
                <c:pt idx="31">
                  <c:v>51.001404919688895</c:v>
                </c:pt>
                <c:pt idx="32">
                  <c:v>46.368211530001446</c:v>
                </c:pt>
                <c:pt idx="33">
                  <c:v>41.342618140314045</c:v>
                </c:pt>
                <c:pt idx="34">
                  <c:v>35.924624750626577</c:v>
                </c:pt>
                <c:pt idx="35">
                  <c:v>30.114231360939101</c:v>
                </c:pt>
                <c:pt idx="36">
                  <c:v>23.911437971251644</c:v>
                </c:pt>
                <c:pt idx="37">
                  <c:v>17.316244581564149</c:v>
                </c:pt>
                <c:pt idx="38">
                  <c:v>10.328651191876759</c:v>
                </c:pt>
                <c:pt idx="39">
                  <c:v>2.9486578021893024</c:v>
                </c:pt>
                <c:pt idx="40">
                  <c:v>-4.8237355874981631</c:v>
                </c:pt>
                <c:pt idx="41">
                  <c:v>-12.988528977185638</c:v>
                </c:pt>
              </c:numCache>
            </c:numRef>
          </c:yVal>
          <c:smooth val="1"/>
        </c:ser>
        <c:axId val="51606656"/>
        <c:axId val="52051328"/>
      </c:scatterChart>
      <c:valAx>
        <c:axId val="51606656"/>
        <c:scaling>
          <c:orientation val="minMax"/>
          <c:max val="100"/>
          <c:min val="0"/>
        </c:scaling>
        <c:axPos val="b"/>
        <c:title>
          <c:tx>
            <c:rich>
              <a:bodyPr/>
              <a:lstStyle/>
              <a:p>
                <a:pPr>
                  <a:defRPr sz="1400" baseline="0"/>
                </a:pPr>
                <a:r>
                  <a:rPr lang="en-US" sz="1400" baseline="0"/>
                  <a:t>s / m</a:t>
                </a:r>
              </a:p>
            </c:rich>
          </c:tx>
          <c:layout>
            <c:manualLayout>
              <c:xMode val="edge"/>
              <c:yMode val="edge"/>
              <c:x val="0.76103070037174669"/>
              <c:y val="0.93099615113651391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52051328"/>
        <c:crosses val="autoZero"/>
        <c:crossBetween val="midCat"/>
      </c:valAx>
      <c:valAx>
        <c:axId val="52051328"/>
        <c:scaling>
          <c:orientation val="minMax"/>
          <c:max val="100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1400" baseline="0"/>
                </a:pPr>
                <a:r>
                  <a:rPr lang="en-US" sz="1400" baseline="0"/>
                  <a:t>h / m</a:t>
                </a:r>
              </a:p>
            </c:rich>
          </c:tx>
          <c:layout>
            <c:manualLayout>
              <c:xMode val="edge"/>
              <c:yMode val="edge"/>
              <c:x val="1.666666666666668E-2"/>
              <c:y val="0.16104831109761145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516066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8958871248958349"/>
          <c:y val="0.34818027968863502"/>
          <c:w val="8.3847307012980557E-2"/>
          <c:h val="0.31475168728908887"/>
        </c:manualLayout>
      </c:layout>
      <c:txPr>
        <a:bodyPr/>
        <a:lstStyle/>
        <a:p>
          <a:pPr>
            <a:defRPr sz="1400" baseline="0"/>
          </a:pPr>
          <a:endParaRPr lang="en-U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9/28/2008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Projectiles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9/28/2008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Projectiles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Projectiles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435100"/>
            <a:ext cx="6460613" cy="3170099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bliqueTopLeft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 </a:t>
            </a:r>
          </a:p>
          <a:p>
            <a:r>
              <a:rPr lang="en-GB" sz="2000" b="1" dirty="0" smtClean="0"/>
              <a:t>Apply the equations of motion to projectiles moving in vertical </a:t>
            </a:r>
            <a:r>
              <a:rPr lang="en-GB" sz="2000" b="1" dirty="0" smtClean="0"/>
              <a:t>motion.</a:t>
            </a:r>
          </a:p>
          <a:p>
            <a:endParaRPr lang="en-US" sz="2000" dirty="0" smtClean="0"/>
          </a:p>
          <a:p>
            <a:r>
              <a:rPr lang="en-GB" sz="2000" b="1" dirty="0" smtClean="0"/>
              <a:t>Recognise and make use of the independence of vertical and horizontal motion of a projectile moving freely under </a:t>
            </a:r>
            <a:r>
              <a:rPr lang="en-GB" sz="2000" b="1" dirty="0" smtClean="0"/>
              <a:t>gravity.</a:t>
            </a:r>
          </a:p>
          <a:p>
            <a:endParaRPr lang="en-US" sz="2000" dirty="0" smtClean="0"/>
          </a:p>
          <a:p>
            <a:r>
              <a:rPr lang="en-GB" sz="2000" b="1" dirty="0" smtClean="0"/>
              <a:t>Resolve velocity into </a:t>
            </a:r>
            <a:r>
              <a:rPr lang="en-GB" sz="2000" b="1" dirty="0" smtClean="0"/>
              <a:t>components.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Definition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3400" y="1371600"/>
            <a:ext cx="6362700" cy="32004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A </a:t>
            </a:r>
            <a:r>
              <a:rPr lang="en-GB" sz="2000" b="1" dirty="0" smtClean="0"/>
              <a:t>projectile</a:t>
            </a:r>
            <a:r>
              <a:rPr lang="en-GB" sz="2000" dirty="0" smtClean="0"/>
              <a:t> is an object that is ‘projected’, or is accelerated by a force which then </a:t>
            </a:r>
            <a:r>
              <a:rPr lang="en-GB" sz="2000" dirty="0" smtClean="0"/>
              <a:t>is removed so that the object moves under a constant force, such as gravity.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/>
          <p:cNvGraphicFramePr/>
          <p:nvPr/>
        </p:nvGraphicFramePr>
        <p:xfrm>
          <a:off x="190500" y="1104900"/>
          <a:ext cx="6921500" cy="35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606800" y="1435100"/>
            <a:ext cx="241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</a:rPr>
              <a:t>parabolic trajectories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5118100" y="1435100"/>
            <a:ext cx="1828800" cy="325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413000" y="1447800"/>
            <a:ext cx="2425700" cy="325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0200" y="1447800"/>
            <a:ext cx="1841500" cy="325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Resolving vectors...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92502" y="2641601"/>
            <a:ext cx="138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530600" y="3898900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10sin</a:t>
            </a:r>
            <a:r>
              <a:rPr lang="en-GB" sz="1800" dirty="0" smtClean="0">
                <a:latin typeface="Symbol" pitchFamily="18" charset="2"/>
              </a:rPr>
              <a:t>q</a:t>
            </a:r>
            <a:endParaRPr lang="en-US" dirty="0"/>
          </a:p>
        </p:txBody>
      </p:sp>
      <p:grpSp>
        <p:nvGrpSpPr>
          <p:cNvPr id="2" name="Group 28"/>
          <p:cNvGrpSpPr/>
          <p:nvPr/>
        </p:nvGrpSpPr>
        <p:grpSpPr>
          <a:xfrm>
            <a:off x="3219450" y="1828800"/>
            <a:ext cx="1365250" cy="2032000"/>
            <a:chOff x="4692650" y="1905000"/>
            <a:chExt cx="1365250" cy="2032000"/>
          </a:xfrm>
        </p:grpSpPr>
        <p:sp>
          <p:nvSpPr>
            <p:cNvPr id="19" name="Right Triangle 18"/>
            <p:cNvSpPr/>
            <p:nvPr/>
          </p:nvSpPr>
          <p:spPr>
            <a:xfrm>
              <a:off x="4724400" y="1905000"/>
              <a:ext cx="1333500" cy="2032000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rot="7279610">
              <a:off x="4673600" y="2197101"/>
              <a:ext cx="393700" cy="3556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4775200" y="3746500"/>
              <a:ext cx="1651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4857750" y="3816350"/>
              <a:ext cx="1651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787900" y="2438400"/>
              <a:ext cx="27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Symbol" pitchFamily="18" charset="2"/>
                </a:rPr>
                <a:t>q</a:t>
              </a:r>
              <a:endParaRPr lang="en-US" sz="2400" dirty="0">
                <a:latin typeface="Symbol" pitchFamily="18" charset="2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362200" y="2654300"/>
            <a:ext cx="82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10cos</a:t>
            </a:r>
            <a:r>
              <a:rPr lang="en-GB" sz="1800" dirty="0" smtClean="0">
                <a:latin typeface="Symbol" pitchFamily="18" charset="2"/>
              </a:rPr>
              <a:t>q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609600" y="1917700"/>
            <a:ext cx="1701802" cy="2032000"/>
            <a:chOff x="1435100" y="1968500"/>
            <a:chExt cx="1701802" cy="2032000"/>
          </a:xfrm>
        </p:grpSpPr>
        <p:cxnSp>
          <p:nvCxnSpPr>
            <p:cNvPr id="28" name="Straight Arrow Connector 27"/>
            <p:cNvCxnSpPr/>
            <p:nvPr/>
          </p:nvCxnSpPr>
          <p:spPr>
            <a:xfrm rot="16200000" flipH="1">
              <a:off x="1104900" y="2324100"/>
              <a:ext cx="2032000" cy="1320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1435100" y="2400300"/>
              <a:ext cx="27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Symbol" pitchFamily="18" charset="2"/>
                </a:rPr>
                <a:t>q</a:t>
              </a:r>
              <a:endParaRPr lang="en-US" sz="2400" dirty="0">
                <a:latin typeface="Symbol" pitchFamily="18" charset="2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 rot="5400000">
              <a:off x="787400" y="2654300"/>
              <a:ext cx="1346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752602" y="2717801"/>
              <a:ext cx="13843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10 N</a:t>
              </a:r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334000" y="1524000"/>
            <a:ext cx="1333500" cy="2362200"/>
            <a:chOff x="5054600" y="1536700"/>
            <a:chExt cx="1333500" cy="2362200"/>
          </a:xfrm>
        </p:grpSpPr>
        <p:cxnSp>
          <p:nvCxnSpPr>
            <p:cNvPr id="36" name="Straight Arrow Connector 35"/>
            <p:cNvCxnSpPr/>
            <p:nvPr/>
          </p:nvCxnSpPr>
          <p:spPr>
            <a:xfrm rot="16200000" flipH="1">
              <a:off x="4064000" y="2895600"/>
              <a:ext cx="1993900" cy="127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5054600" y="1917700"/>
              <a:ext cx="13208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270500" y="1536700"/>
              <a:ext cx="111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10sin</a:t>
              </a:r>
              <a:r>
                <a:rPr lang="en-GB" sz="1800" dirty="0" smtClean="0">
                  <a:latin typeface="Symbol" pitchFamily="18" charset="2"/>
                </a:rPr>
                <a:t>q </a:t>
              </a:r>
              <a:r>
                <a:rPr lang="en-GB" sz="1800" dirty="0" smtClean="0">
                  <a:latin typeface="Arial" pitchFamily="34" charset="0"/>
                  <a:cs typeface="Arial" pitchFamily="34" charset="0"/>
                </a:rPr>
                <a:t>N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4692392" y="2800091"/>
              <a:ext cx="12705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10cos</a:t>
              </a:r>
              <a:r>
                <a:rPr lang="en-GB" sz="1800" dirty="0" smtClean="0">
                  <a:latin typeface="Symbol" pitchFamily="18" charset="2"/>
                </a:rPr>
                <a:t>q  </a:t>
              </a:r>
              <a:r>
                <a:rPr lang="en-GB" sz="1800" dirty="0" smtClean="0">
                  <a:latin typeface="Arial" pitchFamily="34" charset="0"/>
                  <a:cs typeface="Arial" pitchFamily="34" charset="0"/>
                </a:rPr>
                <a:t>N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95300" y="876300"/>
            <a:ext cx="6362700" cy="17272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We can resolve the vectors describing the motion of a projectile into </a:t>
            </a:r>
            <a:r>
              <a:rPr lang="en-GB" sz="2000" b="1" dirty="0" smtClean="0"/>
              <a:t>horizontal</a:t>
            </a:r>
            <a:r>
              <a:rPr lang="en-GB" sz="2000" dirty="0" smtClean="0"/>
              <a:t> and </a:t>
            </a:r>
            <a:r>
              <a:rPr lang="en-GB" sz="2000" b="1" dirty="0" smtClean="0"/>
              <a:t>vertical components</a:t>
            </a:r>
            <a:r>
              <a:rPr lang="en-GB" sz="2000" dirty="0" smtClean="0"/>
              <a:t>.</a:t>
            </a:r>
            <a:endParaRPr lang="en-GB" sz="20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609600" y="2832100"/>
            <a:ext cx="6362700" cy="17272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This means that we can apply the 4 </a:t>
            </a:r>
            <a:r>
              <a:rPr lang="en-GB" sz="2000" b="1" dirty="0" smtClean="0"/>
              <a:t>equations of motion</a:t>
            </a:r>
            <a:r>
              <a:rPr lang="en-GB" sz="2000" dirty="0" smtClean="0"/>
              <a:t> to the two directions separately.</a:t>
            </a:r>
            <a:endParaRPr lang="en-GB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Horizontal projection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3400" y="1371600"/>
            <a:ext cx="6362700" cy="137160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We can consider the motion of any object launched, thrown or otherwise set in motion and then released.</a:t>
            </a:r>
            <a:endParaRPr lang="en-GB" sz="2000" dirty="0" smtClean="0"/>
          </a:p>
        </p:txBody>
      </p:sp>
      <p:sp>
        <p:nvSpPr>
          <p:cNvPr id="4" name="Oval 3"/>
          <p:cNvSpPr/>
          <p:nvPr/>
        </p:nvSpPr>
        <p:spPr>
          <a:xfrm>
            <a:off x="520700" y="2882900"/>
            <a:ext cx="2895600" cy="116840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stone thrown off a cliff horizontally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076700" y="2908300"/>
            <a:ext cx="2895600" cy="1168400"/>
          </a:xfrm>
          <a:prstGeom prst="ellipse">
            <a:avLst/>
          </a:prstGeom>
          <a:solidFill>
            <a:schemeClr val="tx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bomb dropped from a plane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30400" y="5080000"/>
            <a:ext cx="3797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p36,37 worked example &amp; questions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22500" y="3670300"/>
            <a:ext cx="2895600" cy="1168400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‘monkey &amp; hunter’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59000" y="1930400"/>
            <a:ext cx="3048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Projectile</a:t>
            </a:r>
          </a:p>
          <a:p>
            <a:pPr algn="ctr"/>
            <a:endParaRPr kumimoji="0" lang="en-GB" sz="2400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Trajectory</a:t>
            </a:r>
          </a:p>
          <a:p>
            <a:pPr algn="ctr"/>
            <a:endParaRPr kumimoji="0" lang="en-GB" sz="2400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Range</a:t>
            </a:r>
            <a:endParaRPr kumimoji="0" lang="en-GB" sz="1800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9260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 smtClean="0"/>
              <a:t>Key words </a:t>
            </a:r>
            <a:r>
              <a:rPr lang="en-GB" sz="1800" u="sng" dirty="0" smtClean="0"/>
              <a:t>you should now recognise...</a:t>
            </a:r>
            <a:endParaRPr lang="en-US" sz="18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190</Words>
  <Application>Microsoft Office PowerPoint</Application>
  <PresentationFormat>Custom</PresentationFormat>
  <Paragraphs>42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210</cp:revision>
  <dcterms:created xsi:type="dcterms:W3CDTF">2008-08-30T18:16:19Z</dcterms:created>
  <dcterms:modified xsi:type="dcterms:W3CDTF">2008-09-28T18:10:16Z</dcterms:modified>
</cp:coreProperties>
</file>