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3" r:id="rId2"/>
    <p:sldId id="271" r:id="rId3"/>
    <p:sldId id="274" r:id="rId4"/>
    <p:sldId id="275" r:id="rId5"/>
    <p:sldId id="276" r:id="rId6"/>
    <p:sldId id="272" r:id="rId7"/>
  </p:sldIdLst>
  <p:sldSz cx="7315200" cy="5486400" type="B5JIS"/>
  <p:notesSz cx="6858000" cy="9144000"/>
  <p:defaultTextStyle>
    <a:defPPr>
      <a:defRPr lang="en-US"/>
    </a:defPPr>
    <a:lvl1pPr marL="0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5736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31472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97208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62944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828680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94415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60152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925888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76" autoAdjust="0"/>
    <p:restoredTop sz="94667" autoAdjust="0"/>
  </p:normalViewPr>
  <p:slideViewPr>
    <p:cSldViewPr snapToGrid="0">
      <p:cViewPr>
        <p:scale>
          <a:sx n="75" d="100"/>
          <a:sy n="75" d="100"/>
        </p:scale>
        <p:origin x="-816" y="-324"/>
      </p:cViewPr>
      <p:guideLst>
        <p:guide orient="horz" pos="1728"/>
        <p:guide pos="23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1E3C2-B138-4B12-B568-755128EB4889}" type="datetimeFigureOut">
              <a:rPr lang="en-US" smtClean="0"/>
              <a:pPr/>
              <a:t>9/23/2008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DC1E9-F2CA-4F5B-89DD-D75BC84125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65736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31472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97208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462944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828680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194415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560152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925888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7315200" cy="548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953000"/>
            <a:ext cx="7315200" cy="12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152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 userDrawn="1"/>
        </p:nvSpPr>
        <p:spPr>
          <a:xfrm>
            <a:off x="46759" y="513099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Mechanics</a:t>
            </a:r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5029200" y="23514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Physics</a:t>
            </a:r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0" y="235148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3200400" y="5126668"/>
            <a:ext cx="4042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Newton’s 3</a:t>
            </a:r>
            <a:r>
              <a:rPr lang="en-GB" baseline="30000" dirty="0" smtClean="0"/>
              <a:t>rd</a:t>
            </a:r>
            <a:r>
              <a:rPr lang="en-GB" dirty="0" smtClean="0"/>
              <a:t> law</a:t>
            </a:r>
            <a:r>
              <a:rPr lang="en-GB" baseline="0" dirty="0" smtClean="0"/>
              <a:t> pairs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1280161"/>
            <a:ext cx="6583680" cy="362077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9/23/2008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219712"/>
            <a:ext cx="1645920" cy="468122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219712"/>
            <a:ext cx="4815840" cy="468122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9/23/2008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1"/>
            <a:ext cx="6583680" cy="36207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9/23/2008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3525520"/>
            <a:ext cx="6217920" cy="1089660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2325371"/>
            <a:ext cx="6217920" cy="12001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65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3147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9720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6294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82868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19441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6015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92588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9/23/2008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1280161"/>
            <a:ext cx="3230880" cy="362077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1280161"/>
            <a:ext cx="3230880" cy="362077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9/23/2008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1228090"/>
            <a:ext cx="3232150" cy="5118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00" b="1"/>
            </a:lvl1pPr>
            <a:lvl2pPr marL="365736" indent="0">
              <a:buNone/>
              <a:defRPr sz="1600" b="1"/>
            </a:lvl2pPr>
            <a:lvl3pPr marL="731472" indent="0">
              <a:buNone/>
              <a:defRPr sz="1400" b="1"/>
            </a:lvl3pPr>
            <a:lvl4pPr marL="1097208" indent="0">
              <a:buNone/>
              <a:defRPr sz="1300" b="1"/>
            </a:lvl4pPr>
            <a:lvl5pPr marL="1462944" indent="0">
              <a:buNone/>
              <a:defRPr sz="1300" b="1"/>
            </a:lvl5pPr>
            <a:lvl6pPr marL="1828680" indent="0">
              <a:buNone/>
              <a:defRPr sz="1300" b="1"/>
            </a:lvl6pPr>
            <a:lvl7pPr marL="2194415" indent="0">
              <a:buNone/>
              <a:defRPr sz="1300" b="1"/>
            </a:lvl7pPr>
            <a:lvl8pPr marL="2560152" indent="0">
              <a:buNone/>
              <a:defRPr sz="1300" b="1"/>
            </a:lvl8pPr>
            <a:lvl9pPr marL="2925888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1739900"/>
            <a:ext cx="3232150" cy="3161030"/>
          </a:xfrm>
          <a:prstGeom prst="rect">
            <a:avLst/>
          </a:prstGeo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1228090"/>
            <a:ext cx="3233420" cy="5118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00" b="1"/>
            </a:lvl1pPr>
            <a:lvl2pPr marL="365736" indent="0">
              <a:buNone/>
              <a:defRPr sz="1600" b="1"/>
            </a:lvl2pPr>
            <a:lvl3pPr marL="731472" indent="0">
              <a:buNone/>
              <a:defRPr sz="1400" b="1"/>
            </a:lvl3pPr>
            <a:lvl4pPr marL="1097208" indent="0">
              <a:buNone/>
              <a:defRPr sz="1300" b="1"/>
            </a:lvl4pPr>
            <a:lvl5pPr marL="1462944" indent="0">
              <a:buNone/>
              <a:defRPr sz="1300" b="1"/>
            </a:lvl5pPr>
            <a:lvl6pPr marL="1828680" indent="0">
              <a:buNone/>
              <a:defRPr sz="1300" b="1"/>
            </a:lvl6pPr>
            <a:lvl7pPr marL="2194415" indent="0">
              <a:buNone/>
              <a:defRPr sz="1300" b="1"/>
            </a:lvl7pPr>
            <a:lvl8pPr marL="2560152" indent="0">
              <a:buNone/>
              <a:defRPr sz="1300" b="1"/>
            </a:lvl8pPr>
            <a:lvl9pPr marL="2925888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1739900"/>
            <a:ext cx="3233420" cy="3161030"/>
          </a:xfrm>
          <a:prstGeom prst="rect">
            <a:avLst/>
          </a:prstGeo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9/23/2008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9/23/2008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9/23/2008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218440"/>
            <a:ext cx="2406650" cy="929640"/>
          </a:xfrm>
          <a:prstGeom prst="rect">
            <a:avLst/>
          </a:prstGeo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218441"/>
            <a:ext cx="4089400" cy="468249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1148081"/>
            <a:ext cx="2406650" cy="3752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 marL="365736" indent="0">
              <a:buNone/>
              <a:defRPr sz="1000"/>
            </a:lvl2pPr>
            <a:lvl3pPr marL="731472" indent="0">
              <a:buNone/>
              <a:defRPr sz="800"/>
            </a:lvl3pPr>
            <a:lvl4pPr marL="1097208" indent="0">
              <a:buNone/>
              <a:defRPr sz="700"/>
            </a:lvl4pPr>
            <a:lvl5pPr marL="1462944" indent="0">
              <a:buNone/>
              <a:defRPr sz="700"/>
            </a:lvl5pPr>
            <a:lvl6pPr marL="1828680" indent="0">
              <a:buNone/>
              <a:defRPr sz="700"/>
            </a:lvl6pPr>
            <a:lvl7pPr marL="2194415" indent="0">
              <a:buNone/>
              <a:defRPr sz="700"/>
            </a:lvl7pPr>
            <a:lvl8pPr marL="2560152" indent="0">
              <a:buNone/>
              <a:defRPr sz="700"/>
            </a:lvl8pPr>
            <a:lvl9pPr marL="2925888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9/23/2008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3840480"/>
            <a:ext cx="4389120" cy="453390"/>
          </a:xfrm>
          <a:prstGeom prst="rect">
            <a:avLst/>
          </a:prstGeo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490220"/>
            <a:ext cx="4389120" cy="3291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65736" indent="0">
              <a:buNone/>
              <a:defRPr sz="2200"/>
            </a:lvl2pPr>
            <a:lvl3pPr marL="731472" indent="0">
              <a:buNone/>
              <a:defRPr sz="1900"/>
            </a:lvl3pPr>
            <a:lvl4pPr marL="1097208" indent="0">
              <a:buNone/>
              <a:defRPr sz="1600"/>
            </a:lvl4pPr>
            <a:lvl5pPr marL="1462944" indent="0">
              <a:buNone/>
              <a:defRPr sz="1600"/>
            </a:lvl5pPr>
            <a:lvl6pPr marL="1828680" indent="0">
              <a:buNone/>
              <a:defRPr sz="1600"/>
            </a:lvl6pPr>
            <a:lvl7pPr marL="2194415" indent="0">
              <a:buNone/>
              <a:defRPr sz="1600"/>
            </a:lvl7pPr>
            <a:lvl8pPr marL="2560152" indent="0">
              <a:buNone/>
              <a:defRPr sz="1600"/>
            </a:lvl8pPr>
            <a:lvl9pPr marL="2925888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4293870"/>
            <a:ext cx="4389120" cy="6438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 marL="365736" indent="0">
              <a:buNone/>
              <a:defRPr sz="1000"/>
            </a:lvl2pPr>
            <a:lvl3pPr marL="731472" indent="0">
              <a:buNone/>
              <a:defRPr sz="800"/>
            </a:lvl3pPr>
            <a:lvl4pPr marL="1097208" indent="0">
              <a:buNone/>
              <a:defRPr sz="700"/>
            </a:lvl4pPr>
            <a:lvl5pPr marL="1462944" indent="0">
              <a:buNone/>
              <a:defRPr sz="700"/>
            </a:lvl5pPr>
            <a:lvl6pPr marL="1828680" indent="0">
              <a:buNone/>
              <a:defRPr sz="700"/>
            </a:lvl6pPr>
            <a:lvl7pPr marL="2194415" indent="0">
              <a:buNone/>
              <a:defRPr sz="700"/>
            </a:lvl7pPr>
            <a:lvl8pPr marL="2560152" indent="0">
              <a:buNone/>
              <a:defRPr sz="700"/>
            </a:lvl8pPr>
            <a:lvl9pPr marL="2925888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9/23/2008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7315200" cy="548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5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4953000"/>
            <a:ext cx="7315200" cy="12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6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152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TextBox 18"/>
          <p:cNvSpPr txBox="1"/>
          <p:nvPr userDrawn="1"/>
        </p:nvSpPr>
        <p:spPr>
          <a:xfrm>
            <a:off x="46759" y="513099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Mechanics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5029200" y="23514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Physics</a:t>
            </a:r>
            <a:endParaRPr lang="en-US" dirty="0"/>
          </a:p>
        </p:txBody>
      </p:sp>
      <p:sp>
        <p:nvSpPr>
          <p:cNvPr id="21" name="TextBox 20"/>
          <p:cNvSpPr txBox="1"/>
          <p:nvPr userDrawn="1"/>
        </p:nvSpPr>
        <p:spPr>
          <a:xfrm>
            <a:off x="0" y="235148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3200400" y="5126668"/>
            <a:ext cx="4042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Newton’s 3</a:t>
            </a:r>
            <a:r>
              <a:rPr lang="en-GB" baseline="30000" dirty="0" smtClean="0"/>
              <a:t>rd</a:t>
            </a:r>
            <a:r>
              <a:rPr lang="en-GB" dirty="0" smtClean="0"/>
              <a:t> law</a:t>
            </a:r>
            <a:r>
              <a:rPr lang="en-GB" baseline="0" dirty="0" smtClean="0"/>
              <a:t> pairs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1472" rtl="0" eaLnBrk="1" latinLnBrk="0" hangingPunct="1"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02" indent="-274302" algn="l" defTabSz="731472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21" indent="-228585" algn="l" defTabSz="731472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0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076" indent="-182868" algn="l" defTabSz="731472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812" indent="-182868" algn="l" defTabSz="731472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548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284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019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755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36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472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08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944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680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415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60152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25888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04800" y="838200"/>
            <a:ext cx="68580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0070C0"/>
                </a:solidFill>
              </a:rPr>
              <a:t>Newton’s 3</a:t>
            </a:r>
            <a:r>
              <a:rPr lang="en-GB" sz="2800" b="1" baseline="30000" dirty="0" smtClean="0">
                <a:solidFill>
                  <a:srgbClr val="0070C0"/>
                </a:solidFill>
              </a:rPr>
              <a:t>rd</a:t>
            </a:r>
            <a:r>
              <a:rPr lang="en-GB" sz="2800" b="1" dirty="0" smtClean="0">
                <a:solidFill>
                  <a:srgbClr val="0070C0"/>
                </a:solidFill>
              </a:rPr>
              <a:t> law pairs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2057400"/>
            <a:ext cx="6460613" cy="1323439"/>
          </a:xfrm>
          <a:prstGeom prst="rect">
            <a:avLst/>
          </a:prstGeom>
          <a:noFill/>
          <a:ln w="34925">
            <a:solidFill>
              <a:srgbClr val="FFFFFF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38500" dist="50800" dir="5400000" sy="-100000" algn="bl" rotWithShape="0"/>
          </a:effectLst>
          <a:scene3d>
            <a:camera prst="obliqueTopLeft"/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 </a:t>
            </a:r>
          </a:p>
          <a:p>
            <a:r>
              <a:rPr lang="en-GB" sz="2000" b="1" dirty="0" smtClean="0"/>
              <a:t>Identify pairs of forces constituting an interaction between two </a:t>
            </a:r>
            <a:r>
              <a:rPr lang="en-GB" sz="2000" b="1" dirty="0" smtClean="0"/>
              <a:t>bodies.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219200" y="7620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Newton’s 3 laws of motion: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66700" y="1600200"/>
            <a:ext cx="1295400" cy="609600"/>
          </a:xfrm>
          <a:prstGeom prst="roundRect">
            <a:avLst>
              <a:gd name="adj" fmla="val 4899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 smtClean="0">
              <a:solidFill>
                <a:schemeClr val="bg1"/>
              </a:solidFill>
            </a:endParaRPr>
          </a:p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1</a:t>
            </a:r>
            <a:r>
              <a:rPr lang="en-GB" sz="2400" b="1" baseline="30000" dirty="0" smtClean="0">
                <a:solidFill>
                  <a:schemeClr val="bg1"/>
                </a:solidFill>
              </a:rPr>
              <a:t>st</a:t>
            </a:r>
            <a:r>
              <a:rPr lang="en-GB" sz="2400" b="1" dirty="0" smtClean="0">
                <a:solidFill>
                  <a:schemeClr val="bg1"/>
                </a:solidFill>
              </a:rPr>
              <a:t> 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752600" y="2743200"/>
            <a:ext cx="5181600" cy="6858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F = </a:t>
            </a:r>
            <a:r>
              <a:rPr lang="en-GB" sz="2000" dirty="0" smtClean="0"/>
              <a:t>ma</a:t>
            </a:r>
            <a:endParaRPr lang="en-GB" sz="2000" dirty="0" smtClean="0"/>
          </a:p>
        </p:txBody>
      </p:sp>
      <p:sp>
        <p:nvSpPr>
          <p:cNvPr id="6" name="Rounded Rectangle 5"/>
          <p:cNvSpPr/>
          <p:nvPr/>
        </p:nvSpPr>
        <p:spPr>
          <a:xfrm>
            <a:off x="266700" y="2819400"/>
            <a:ext cx="1295400" cy="609600"/>
          </a:xfrm>
          <a:prstGeom prst="roundRect">
            <a:avLst>
              <a:gd name="adj" fmla="val 4899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 smtClean="0">
              <a:solidFill>
                <a:schemeClr val="bg1"/>
              </a:solidFill>
            </a:endParaRPr>
          </a:p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2</a:t>
            </a:r>
            <a:r>
              <a:rPr lang="en-GB" sz="2400" b="1" baseline="30000" dirty="0" smtClean="0">
                <a:solidFill>
                  <a:schemeClr val="bg1"/>
                </a:solidFill>
              </a:rPr>
              <a:t>nd</a:t>
            </a:r>
            <a:r>
              <a:rPr lang="en-GB" sz="2400" b="1" dirty="0" smtClean="0">
                <a:solidFill>
                  <a:schemeClr val="bg1"/>
                </a:solidFill>
              </a:rPr>
              <a:t> 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66700" y="4038600"/>
            <a:ext cx="1295400" cy="609600"/>
          </a:xfrm>
          <a:prstGeom prst="roundRect">
            <a:avLst>
              <a:gd name="adj" fmla="val 4899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 smtClean="0">
              <a:solidFill>
                <a:schemeClr val="bg1"/>
              </a:solidFill>
            </a:endParaRPr>
          </a:p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3</a:t>
            </a:r>
            <a:r>
              <a:rPr lang="en-GB" sz="2400" b="1" baseline="30000" dirty="0" smtClean="0">
                <a:solidFill>
                  <a:schemeClr val="bg1"/>
                </a:solidFill>
              </a:rPr>
              <a:t>rd</a:t>
            </a:r>
            <a:r>
              <a:rPr lang="en-GB" sz="2400" b="1" dirty="0" smtClean="0">
                <a:solidFill>
                  <a:schemeClr val="bg1"/>
                </a:solidFill>
              </a:rPr>
              <a:t> 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752600" y="1295400"/>
            <a:ext cx="5181600" cy="12192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Every object will continue in its state </a:t>
            </a:r>
          </a:p>
          <a:p>
            <a:pPr algn="ctr"/>
            <a:r>
              <a:rPr lang="en-GB" sz="2000" dirty="0" smtClean="0"/>
              <a:t>of motion (rest or constant v) unless </a:t>
            </a:r>
          </a:p>
          <a:p>
            <a:pPr algn="ctr"/>
            <a:r>
              <a:rPr lang="en-GB" sz="2000" dirty="0" smtClean="0"/>
              <a:t>a resultant force acts upon it.</a:t>
            </a:r>
            <a:endParaRPr lang="en-GB" sz="2000" dirty="0" smtClean="0"/>
          </a:p>
        </p:txBody>
      </p:sp>
      <p:sp>
        <p:nvSpPr>
          <p:cNvPr id="9" name="Rounded Rectangle 8"/>
          <p:cNvSpPr/>
          <p:nvPr/>
        </p:nvSpPr>
        <p:spPr>
          <a:xfrm>
            <a:off x="1752600" y="3657600"/>
            <a:ext cx="5181600" cy="11430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“For each and every action there is an equal and opposite reaction.”</a:t>
            </a: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219200" y="7620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Newton’s 3rd law, restated: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04800" y="1295400"/>
            <a:ext cx="1295400" cy="609600"/>
          </a:xfrm>
          <a:prstGeom prst="roundRect">
            <a:avLst>
              <a:gd name="adj" fmla="val 4899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 smtClean="0">
              <a:solidFill>
                <a:schemeClr val="bg1"/>
              </a:solidFill>
            </a:endParaRPr>
          </a:p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3</a:t>
            </a:r>
            <a:r>
              <a:rPr lang="en-GB" sz="2400" b="1" baseline="30000" dirty="0" smtClean="0">
                <a:solidFill>
                  <a:schemeClr val="bg1"/>
                </a:solidFill>
              </a:rPr>
              <a:t>rd</a:t>
            </a:r>
            <a:r>
              <a:rPr lang="en-GB" sz="2400" b="1" dirty="0" smtClean="0">
                <a:solidFill>
                  <a:schemeClr val="bg1"/>
                </a:solidFill>
              </a:rPr>
              <a:t> 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752600" y="1295400"/>
            <a:ext cx="5181600" cy="11430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“For each and every action there is an equal and opposite reaction.”</a:t>
            </a:r>
            <a:endParaRPr lang="en-GB" sz="2000" dirty="0" smtClean="0"/>
          </a:p>
        </p:txBody>
      </p:sp>
      <p:sp>
        <p:nvSpPr>
          <p:cNvPr id="10" name="Rounded Rectangle 9"/>
          <p:cNvSpPr/>
          <p:nvPr/>
        </p:nvSpPr>
        <p:spPr>
          <a:xfrm>
            <a:off x="685800" y="2895600"/>
            <a:ext cx="5943600" cy="1524000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If body </a:t>
            </a:r>
            <a:r>
              <a:rPr lang="en-GB" sz="2000" b="1" dirty="0" smtClean="0"/>
              <a:t>A</a:t>
            </a:r>
            <a:r>
              <a:rPr lang="en-GB" sz="2000" dirty="0" smtClean="0"/>
              <a:t> exerts a force on body </a:t>
            </a:r>
            <a:r>
              <a:rPr lang="en-GB" sz="2000" b="1" dirty="0" smtClean="0"/>
              <a:t>B</a:t>
            </a:r>
            <a:r>
              <a:rPr lang="en-GB" sz="2000" dirty="0" smtClean="0"/>
              <a:t>, then body </a:t>
            </a:r>
            <a:r>
              <a:rPr lang="en-GB" sz="2000" b="1" dirty="0" smtClean="0"/>
              <a:t>B</a:t>
            </a:r>
            <a:r>
              <a:rPr lang="en-GB" sz="2000" dirty="0" smtClean="0"/>
              <a:t> exerts a force of the same size on body </a:t>
            </a:r>
            <a:r>
              <a:rPr lang="en-GB" sz="2000" b="1" dirty="0" smtClean="0"/>
              <a:t>A</a:t>
            </a:r>
            <a:r>
              <a:rPr lang="en-GB" sz="2000" dirty="0" smtClean="0"/>
              <a:t>, but in the opposite direction.</a:t>
            </a: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219200" y="7620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Newton’s 3rd law pairs: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62000" y="1371600"/>
            <a:ext cx="5943600" cy="1524000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A Newton III pair of forces must be of the same type &amp; magnitude, but acting in opposite directions.</a:t>
            </a:r>
            <a:endParaRPr lang="en-GB" sz="2000" dirty="0" smtClean="0"/>
          </a:p>
        </p:txBody>
      </p:sp>
      <p:sp>
        <p:nvSpPr>
          <p:cNvPr id="6" name="Rounded Rectangle 5"/>
          <p:cNvSpPr/>
          <p:nvPr/>
        </p:nvSpPr>
        <p:spPr>
          <a:xfrm>
            <a:off x="762000" y="3200400"/>
            <a:ext cx="5943600" cy="1524000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....not to be confused with Newton I pairs....</a:t>
            </a: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762000" y="762000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Newton III pairs - free body diagrams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905000" y="1295400"/>
            <a:ext cx="1219200" cy="1143000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body </a:t>
            </a:r>
            <a:r>
              <a:rPr lang="en-GB" sz="2000" b="1" dirty="0" smtClean="0"/>
              <a:t>A</a:t>
            </a:r>
            <a:endParaRPr lang="en-GB" sz="2000" b="1" dirty="0" smtClean="0"/>
          </a:p>
        </p:txBody>
      </p:sp>
      <p:sp>
        <p:nvSpPr>
          <p:cNvPr id="6" name="Rounded Rectangle 5"/>
          <p:cNvSpPr/>
          <p:nvPr/>
        </p:nvSpPr>
        <p:spPr>
          <a:xfrm>
            <a:off x="4191000" y="1295400"/>
            <a:ext cx="1143000" cy="1143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body </a:t>
            </a:r>
            <a:r>
              <a:rPr lang="en-GB" sz="2000" b="1" dirty="0" smtClean="0"/>
              <a:t>B</a:t>
            </a:r>
            <a:endParaRPr lang="en-GB" sz="2000" b="1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3015346" y="4800600"/>
            <a:ext cx="1295400" cy="609600"/>
          </a:xfrm>
          <a:prstGeom prst="roundRect">
            <a:avLst>
              <a:gd name="adj" fmla="val 4899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 smtClean="0">
              <a:solidFill>
                <a:schemeClr val="bg1"/>
              </a:solidFill>
            </a:endParaRPr>
          </a:p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p31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8" name="Straight Arrow Connector 7"/>
          <p:cNvCxnSpPr>
            <a:stCxn id="10" idx="3"/>
            <a:endCxn id="6" idx="1"/>
          </p:cNvCxnSpPr>
          <p:nvPr/>
        </p:nvCxnSpPr>
        <p:spPr>
          <a:xfrm>
            <a:off x="3124200" y="18669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200400" y="1600200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pushing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91888" y="2590800"/>
            <a:ext cx="3200400" cy="21336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744688" y="2590800"/>
            <a:ext cx="3200400" cy="21336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57200" y="2664023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body </a:t>
            </a:r>
            <a:r>
              <a:rPr lang="en-GB" b="1" dirty="0" smtClean="0"/>
              <a:t>A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810000" y="2667000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body </a:t>
            </a:r>
            <a:r>
              <a:rPr lang="en-GB" b="1" dirty="0" smtClean="0"/>
              <a:t>B</a:t>
            </a:r>
            <a:endParaRPr lang="en-US" b="1" dirty="0"/>
          </a:p>
        </p:txBody>
      </p:sp>
      <p:sp>
        <p:nvSpPr>
          <p:cNvPr id="15" name="Rounded Rectangle 14"/>
          <p:cNvSpPr/>
          <p:nvPr/>
        </p:nvSpPr>
        <p:spPr>
          <a:xfrm>
            <a:off x="783770" y="3178630"/>
            <a:ext cx="1219200" cy="1143000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body </a:t>
            </a:r>
            <a:r>
              <a:rPr lang="en-GB" sz="2000" b="1" dirty="0" smtClean="0"/>
              <a:t>A</a:t>
            </a:r>
            <a:endParaRPr lang="en-GB" sz="2000" b="1" dirty="0" smtClean="0"/>
          </a:p>
        </p:txBody>
      </p:sp>
      <p:sp>
        <p:nvSpPr>
          <p:cNvPr id="17" name="Rounded Rectangle 16"/>
          <p:cNvSpPr/>
          <p:nvPr/>
        </p:nvSpPr>
        <p:spPr>
          <a:xfrm>
            <a:off x="2002970" y="3178630"/>
            <a:ext cx="1143000" cy="1143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body </a:t>
            </a:r>
            <a:r>
              <a:rPr lang="en-GB" sz="2000" b="1" dirty="0" smtClean="0"/>
              <a:t>B</a:t>
            </a:r>
            <a:endParaRPr lang="en-GB" sz="2000" b="1" dirty="0" smtClean="0"/>
          </a:p>
        </p:txBody>
      </p:sp>
      <p:sp>
        <p:nvSpPr>
          <p:cNvPr id="18" name="Rounded Rectangle 17"/>
          <p:cNvSpPr/>
          <p:nvPr/>
        </p:nvSpPr>
        <p:spPr>
          <a:xfrm>
            <a:off x="4114800" y="3124200"/>
            <a:ext cx="1219200" cy="1143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body </a:t>
            </a:r>
            <a:r>
              <a:rPr lang="en-GB" sz="2000" b="1" dirty="0" smtClean="0"/>
              <a:t>A</a:t>
            </a:r>
            <a:endParaRPr lang="en-GB" sz="2000" b="1" dirty="0" smtClean="0"/>
          </a:p>
        </p:txBody>
      </p:sp>
      <p:sp>
        <p:nvSpPr>
          <p:cNvPr id="19" name="Rounded Rectangle 18"/>
          <p:cNvSpPr/>
          <p:nvPr/>
        </p:nvSpPr>
        <p:spPr>
          <a:xfrm>
            <a:off x="5334000" y="3124200"/>
            <a:ext cx="1143000" cy="1143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body </a:t>
            </a:r>
            <a:r>
              <a:rPr lang="en-GB" sz="2000" b="1" dirty="0" smtClean="0"/>
              <a:t>B</a:t>
            </a:r>
            <a:endParaRPr lang="en-GB" sz="2000" b="1" dirty="0" smtClean="0"/>
          </a:p>
        </p:txBody>
      </p:sp>
      <p:cxnSp>
        <p:nvCxnSpPr>
          <p:cNvPr id="21" name="Straight Arrow Connector 20"/>
          <p:cNvCxnSpPr>
            <a:stCxn id="17" idx="1"/>
          </p:cNvCxnSpPr>
          <p:nvPr/>
        </p:nvCxnSpPr>
        <p:spPr>
          <a:xfrm rot="10800000">
            <a:off x="1556658" y="3744686"/>
            <a:ext cx="446313" cy="54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502227" y="3331030"/>
            <a:ext cx="576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F</a:t>
            </a:r>
            <a:r>
              <a:rPr lang="en-GB" sz="2000" baseline="-25000" dirty="0" smtClean="0"/>
              <a:t>BA</a:t>
            </a:r>
            <a:endParaRPr lang="en-US" sz="2000" baseline="-25000" dirty="0"/>
          </a:p>
        </p:txBody>
      </p:sp>
      <p:sp>
        <p:nvSpPr>
          <p:cNvPr id="25" name="Rectangle 24"/>
          <p:cNvSpPr/>
          <p:nvPr/>
        </p:nvSpPr>
        <p:spPr>
          <a:xfrm>
            <a:off x="751114" y="2416629"/>
            <a:ext cx="5758543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 rot="10800000">
            <a:off x="468069" y="4321628"/>
            <a:ext cx="446313" cy="54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13638" y="3907972"/>
            <a:ext cx="576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F</a:t>
            </a:r>
            <a:r>
              <a:rPr lang="en-GB" sz="2000" baseline="-25000" dirty="0" smtClean="0"/>
              <a:t>GA</a:t>
            </a:r>
            <a:endParaRPr lang="en-US" sz="2000" baseline="-25000" dirty="0"/>
          </a:p>
        </p:txBody>
      </p:sp>
      <p:cxnSp>
        <p:nvCxnSpPr>
          <p:cNvPr id="28" name="Straight Arrow Connector 27"/>
          <p:cNvCxnSpPr/>
          <p:nvPr/>
        </p:nvCxnSpPr>
        <p:spPr>
          <a:xfrm rot="5400000">
            <a:off x="990599" y="4212773"/>
            <a:ext cx="805546" cy="2177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426028" y="4321630"/>
            <a:ext cx="576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F</a:t>
            </a:r>
            <a:r>
              <a:rPr lang="en-GB" sz="2000" baseline="-25000" dirty="0" smtClean="0"/>
              <a:t>EA</a:t>
            </a:r>
            <a:endParaRPr lang="en-US" sz="2000" baseline="-25000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5323116" y="3695702"/>
            <a:ext cx="489856" cy="54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249993" y="3319115"/>
            <a:ext cx="576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F</a:t>
            </a:r>
            <a:r>
              <a:rPr lang="en-GB" sz="2000" baseline="-25000" dirty="0" smtClean="0"/>
              <a:t>AB</a:t>
            </a:r>
            <a:endParaRPr lang="en-US" sz="2000" baseline="-25000" dirty="0"/>
          </a:p>
        </p:txBody>
      </p:sp>
      <p:cxnSp>
        <p:nvCxnSpPr>
          <p:cNvPr id="34" name="Straight Arrow Connector 33"/>
          <p:cNvCxnSpPr/>
          <p:nvPr/>
        </p:nvCxnSpPr>
        <p:spPr>
          <a:xfrm rot="10800000">
            <a:off x="5333983" y="4278085"/>
            <a:ext cx="446313" cy="54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279552" y="3864429"/>
            <a:ext cx="576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F</a:t>
            </a:r>
            <a:r>
              <a:rPr lang="en-GB" sz="2000" baseline="-25000" dirty="0" smtClean="0"/>
              <a:t>GB</a:t>
            </a:r>
            <a:endParaRPr lang="en-US" sz="2000" baseline="-25000" dirty="0"/>
          </a:p>
        </p:txBody>
      </p:sp>
      <p:cxnSp>
        <p:nvCxnSpPr>
          <p:cNvPr id="36" name="Straight Arrow Connector 35"/>
          <p:cNvCxnSpPr/>
          <p:nvPr/>
        </p:nvCxnSpPr>
        <p:spPr>
          <a:xfrm rot="5400000">
            <a:off x="5486399" y="4169230"/>
            <a:ext cx="805546" cy="2177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921828" y="4278087"/>
            <a:ext cx="576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F</a:t>
            </a:r>
            <a:r>
              <a:rPr lang="en-GB" sz="2000" baseline="-25000" dirty="0" smtClean="0"/>
              <a:t>EB</a:t>
            </a:r>
            <a:endParaRPr lang="en-US" sz="20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  <p:bldP spid="13" grpId="0"/>
      <p:bldP spid="14" grpId="0"/>
      <p:bldP spid="15" grpId="0" animBg="1"/>
      <p:bldP spid="17" grpId="0" animBg="1"/>
      <p:bldP spid="18" grpId="0" animBg="1"/>
      <p:bldP spid="19" grpId="0" animBg="1"/>
      <p:bldP spid="22" grpId="0"/>
      <p:bldP spid="27" grpId="0"/>
      <p:bldP spid="29" grpId="0"/>
      <p:bldP spid="33" grpId="0"/>
      <p:bldP spid="35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286000" y="2057400"/>
            <a:ext cx="3048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Pairs of </a:t>
            </a:r>
            <a:r>
              <a:rPr lang="en-GB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forces</a:t>
            </a:r>
          </a:p>
          <a:p>
            <a:endParaRPr lang="en-US" sz="2400" dirty="0" smtClean="0"/>
          </a:p>
          <a:p>
            <a:r>
              <a:rPr lang="en-GB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exerts</a:t>
            </a:r>
            <a:endParaRPr kumimoji="0" lang="en-GB" sz="1800" b="1" i="0" u="none" strike="noStrike" normalizeH="0" baseline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926068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u="sng" dirty="0" smtClean="0"/>
              <a:t>Key words </a:t>
            </a:r>
            <a:r>
              <a:rPr lang="en-GB" sz="1800" u="sng" dirty="0" smtClean="0"/>
              <a:t>you should now recognise...</a:t>
            </a:r>
            <a:endParaRPr lang="en-US" sz="18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200</Words>
  <Application>Microsoft Office PowerPoint</Application>
  <PresentationFormat>Custom</PresentationFormat>
  <Paragraphs>51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Dan Marsh</dc:creator>
  <cp:lastModifiedBy>Dr Dan Marsh</cp:lastModifiedBy>
  <cp:revision>182</cp:revision>
  <dcterms:created xsi:type="dcterms:W3CDTF">2008-08-30T18:16:19Z</dcterms:created>
  <dcterms:modified xsi:type="dcterms:W3CDTF">2008-09-23T18:05:25Z</dcterms:modified>
</cp:coreProperties>
</file>