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7315200" cy="5486400" type="B5JIS"/>
  <p:notesSz cx="6858000" cy="9144000"/>
  <p:defaultTextStyle>
    <a:defPPr>
      <a:defRPr lang="en-US"/>
    </a:defPPr>
    <a:lvl1pPr marL="0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5736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31472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97208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62944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28680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94415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60152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925888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76" autoAdjust="0"/>
    <p:restoredTop sz="94667" autoAdjust="0"/>
  </p:normalViewPr>
  <p:slideViewPr>
    <p:cSldViewPr>
      <p:cViewPr varScale="1">
        <p:scale>
          <a:sx n="93" d="100"/>
          <a:sy n="93" d="100"/>
        </p:scale>
        <p:origin x="-1050" y="-102"/>
      </p:cViewPr>
      <p:guideLst>
        <p:guide orient="horz" pos="1728"/>
        <p:guide pos="23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1E3C2-B138-4B12-B568-755128EB4889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DC1E9-F2CA-4F5B-89DD-D75BC84125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65736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31472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97208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462944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828680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194415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560152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925888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7315200" cy="548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953000"/>
            <a:ext cx="7315200" cy="12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152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 userDrawn="1"/>
        </p:nvSpPr>
        <p:spPr>
          <a:xfrm>
            <a:off x="46759" y="513099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Mechanics - 1</a:t>
            </a:r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5029200" y="23514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Physics</a:t>
            </a:r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0" y="235148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343400" y="5126668"/>
            <a:ext cx="2899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Vector</a:t>
            </a:r>
            <a:r>
              <a:rPr lang="en-GB" baseline="0" dirty="0" smtClean="0"/>
              <a:t> &amp; scalar measures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1280161"/>
            <a:ext cx="6583680" cy="362077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219712"/>
            <a:ext cx="1645920" cy="468122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219712"/>
            <a:ext cx="4815840" cy="468122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1"/>
            <a:ext cx="6583680" cy="36207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3525520"/>
            <a:ext cx="6217920" cy="1089660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2325371"/>
            <a:ext cx="6217920" cy="12001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65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3147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9720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6294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2868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9441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6015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2588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1280161"/>
            <a:ext cx="3230880" cy="362077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1280161"/>
            <a:ext cx="3230880" cy="362077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228090"/>
            <a:ext cx="3232150" cy="5118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00" b="1"/>
            </a:lvl1pPr>
            <a:lvl2pPr marL="365736" indent="0">
              <a:buNone/>
              <a:defRPr sz="1600" b="1"/>
            </a:lvl2pPr>
            <a:lvl3pPr marL="731472" indent="0">
              <a:buNone/>
              <a:defRPr sz="1400" b="1"/>
            </a:lvl3pPr>
            <a:lvl4pPr marL="1097208" indent="0">
              <a:buNone/>
              <a:defRPr sz="1300" b="1"/>
            </a:lvl4pPr>
            <a:lvl5pPr marL="1462944" indent="0">
              <a:buNone/>
              <a:defRPr sz="1300" b="1"/>
            </a:lvl5pPr>
            <a:lvl6pPr marL="1828680" indent="0">
              <a:buNone/>
              <a:defRPr sz="1300" b="1"/>
            </a:lvl6pPr>
            <a:lvl7pPr marL="2194415" indent="0">
              <a:buNone/>
              <a:defRPr sz="1300" b="1"/>
            </a:lvl7pPr>
            <a:lvl8pPr marL="2560152" indent="0">
              <a:buNone/>
              <a:defRPr sz="1300" b="1"/>
            </a:lvl8pPr>
            <a:lvl9pPr marL="2925888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1739900"/>
            <a:ext cx="3232150" cy="3161030"/>
          </a:xfrm>
          <a:prstGeom prst="rect">
            <a:avLst/>
          </a:prstGeo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1228090"/>
            <a:ext cx="3233420" cy="5118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00" b="1"/>
            </a:lvl1pPr>
            <a:lvl2pPr marL="365736" indent="0">
              <a:buNone/>
              <a:defRPr sz="1600" b="1"/>
            </a:lvl2pPr>
            <a:lvl3pPr marL="731472" indent="0">
              <a:buNone/>
              <a:defRPr sz="1400" b="1"/>
            </a:lvl3pPr>
            <a:lvl4pPr marL="1097208" indent="0">
              <a:buNone/>
              <a:defRPr sz="1300" b="1"/>
            </a:lvl4pPr>
            <a:lvl5pPr marL="1462944" indent="0">
              <a:buNone/>
              <a:defRPr sz="1300" b="1"/>
            </a:lvl5pPr>
            <a:lvl6pPr marL="1828680" indent="0">
              <a:buNone/>
              <a:defRPr sz="1300" b="1"/>
            </a:lvl6pPr>
            <a:lvl7pPr marL="2194415" indent="0">
              <a:buNone/>
              <a:defRPr sz="1300" b="1"/>
            </a:lvl7pPr>
            <a:lvl8pPr marL="2560152" indent="0">
              <a:buNone/>
              <a:defRPr sz="1300" b="1"/>
            </a:lvl8pPr>
            <a:lvl9pPr marL="2925888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1739900"/>
            <a:ext cx="3233420" cy="3161030"/>
          </a:xfrm>
          <a:prstGeom prst="rect">
            <a:avLst/>
          </a:prstGeo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218440"/>
            <a:ext cx="2406650" cy="929640"/>
          </a:xfrm>
          <a:prstGeom prst="rect">
            <a:avLst/>
          </a:prstGeo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218441"/>
            <a:ext cx="4089400" cy="468249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1148081"/>
            <a:ext cx="2406650" cy="3752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 marL="365736" indent="0">
              <a:buNone/>
              <a:defRPr sz="1000"/>
            </a:lvl2pPr>
            <a:lvl3pPr marL="731472" indent="0">
              <a:buNone/>
              <a:defRPr sz="800"/>
            </a:lvl3pPr>
            <a:lvl4pPr marL="1097208" indent="0">
              <a:buNone/>
              <a:defRPr sz="700"/>
            </a:lvl4pPr>
            <a:lvl5pPr marL="1462944" indent="0">
              <a:buNone/>
              <a:defRPr sz="700"/>
            </a:lvl5pPr>
            <a:lvl6pPr marL="1828680" indent="0">
              <a:buNone/>
              <a:defRPr sz="700"/>
            </a:lvl6pPr>
            <a:lvl7pPr marL="2194415" indent="0">
              <a:buNone/>
              <a:defRPr sz="700"/>
            </a:lvl7pPr>
            <a:lvl8pPr marL="2560152" indent="0">
              <a:buNone/>
              <a:defRPr sz="700"/>
            </a:lvl8pPr>
            <a:lvl9pPr marL="2925888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3840480"/>
            <a:ext cx="4389120" cy="453390"/>
          </a:xfrm>
          <a:prstGeom prst="rect">
            <a:avLst/>
          </a:prstGeo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490220"/>
            <a:ext cx="4389120" cy="3291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65736" indent="0">
              <a:buNone/>
              <a:defRPr sz="2200"/>
            </a:lvl2pPr>
            <a:lvl3pPr marL="731472" indent="0">
              <a:buNone/>
              <a:defRPr sz="1900"/>
            </a:lvl3pPr>
            <a:lvl4pPr marL="1097208" indent="0">
              <a:buNone/>
              <a:defRPr sz="1600"/>
            </a:lvl4pPr>
            <a:lvl5pPr marL="1462944" indent="0">
              <a:buNone/>
              <a:defRPr sz="1600"/>
            </a:lvl5pPr>
            <a:lvl6pPr marL="1828680" indent="0">
              <a:buNone/>
              <a:defRPr sz="1600"/>
            </a:lvl6pPr>
            <a:lvl7pPr marL="2194415" indent="0">
              <a:buNone/>
              <a:defRPr sz="1600"/>
            </a:lvl7pPr>
            <a:lvl8pPr marL="2560152" indent="0">
              <a:buNone/>
              <a:defRPr sz="1600"/>
            </a:lvl8pPr>
            <a:lvl9pPr marL="2925888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4293870"/>
            <a:ext cx="4389120" cy="6438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 marL="365736" indent="0">
              <a:buNone/>
              <a:defRPr sz="1000"/>
            </a:lvl2pPr>
            <a:lvl3pPr marL="731472" indent="0">
              <a:buNone/>
              <a:defRPr sz="800"/>
            </a:lvl3pPr>
            <a:lvl4pPr marL="1097208" indent="0">
              <a:buNone/>
              <a:defRPr sz="700"/>
            </a:lvl4pPr>
            <a:lvl5pPr marL="1462944" indent="0">
              <a:buNone/>
              <a:defRPr sz="700"/>
            </a:lvl5pPr>
            <a:lvl6pPr marL="1828680" indent="0">
              <a:buNone/>
              <a:defRPr sz="700"/>
            </a:lvl6pPr>
            <a:lvl7pPr marL="2194415" indent="0">
              <a:buNone/>
              <a:defRPr sz="700"/>
            </a:lvl7pPr>
            <a:lvl8pPr marL="2560152" indent="0">
              <a:buNone/>
              <a:defRPr sz="700"/>
            </a:lvl8pPr>
            <a:lvl9pPr marL="2925888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0" y="0"/>
            <a:ext cx="7315200" cy="548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5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4953000"/>
            <a:ext cx="7315200" cy="12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6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152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TextBox 23"/>
          <p:cNvSpPr txBox="1"/>
          <p:nvPr userDrawn="1"/>
        </p:nvSpPr>
        <p:spPr>
          <a:xfrm>
            <a:off x="46759" y="513099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Mechanics - 1</a:t>
            </a:r>
            <a:endParaRPr 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5029200" y="23514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Physics</a:t>
            </a:r>
            <a:endParaRPr lang="en-US" dirty="0"/>
          </a:p>
        </p:txBody>
      </p:sp>
      <p:sp>
        <p:nvSpPr>
          <p:cNvPr id="26" name="TextBox 25"/>
          <p:cNvSpPr txBox="1"/>
          <p:nvPr userDrawn="1"/>
        </p:nvSpPr>
        <p:spPr>
          <a:xfrm>
            <a:off x="0" y="235148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  <a:endParaRPr lang="en-US" dirty="0"/>
          </a:p>
        </p:txBody>
      </p:sp>
      <p:sp>
        <p:nvSpPr>
          <p:cNvPr id="27" name="TextBox 26"/>
          <p:cNvSpPr txBox="1"/>
          <p:nvPr userDrawn="1"/>
        </p:nvSpPr>
        <p:spPr>
          <a:xfrm>
            <a:off x="4343400" y="5126668"/>
            <a:ext cx="2899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Vector</a:t>
            </a:r>
            <a:r>
              <a:rPr lang="en-GB" baseline="0" dirty="0" smtClean="0"/>
              <a:t> &amp; scalar measures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1472" rtl="0" eaLnBrk="1" latinLnBrk="0" hangingPunct="1"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02" indent="-274302" algn="l" defTabSz="731472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21" indent="-228585" algn="l" defTabSz="731472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0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076" indent="-182868" algn="l" defTabSz="731472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812" indent="-182868" algn="l" defTabSz="731472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548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284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019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755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36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472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08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944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680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415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60152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25888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04800" y="838200"/>
            <a:ext cx="68580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0070C0"/>
                </a:solidFill>
              </a:rPr>
              <a:t>Displacement, velocity &amp; acceleration.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30787" y="1665744"/>
            <a:ext cx="6460613" cy="2862322"/>
          </a:xfrm>
          <a:prstGeom prst="rect">
            <a:avLst/>
          </a:prstGeom>
          <a:noFill/>
          <a:ln w="34925">
            <a:solidFill>
              <a:srgbClr val="FFFFFF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38500" dist="50800" dir="5400000" sy="-100000" algn="bl" rotWithShape="0"/>
          </a:effectLst>
          <a:scene3d>
            <a:camera prst="perspectiveContrastingRightFacing"/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GB" sz="1800" dirty="0"/>
              <a:t> </a:t>
            </a:r>
            <a:r>
              <a:rPr lang="en-GB" sz="1800" dirty="0" smtClean="0"/>
              <a:t>distinguish between scalar &amp; vector measures of “how far” (distance, displacement) and “how fast” (speed, velocity).</a:t>
            </a:r>
          </a:p>
          <a:p>
            <a:pPr>
              <a:buFont typeface="Arial" pitchFamily="34" charset="0"/>
              <a:buChar char="•"/>
            </a:pPr>
            <a:endParaRPr lang="en-GB" sz="1800" dirty="0" smtClean="0"/>
          </a:p>
          <a:p>
            <a:pPr>
              <a:buFont typeface="Arial" pitchFamily="34" charset="0"/>
              <a:buChar char="•"/>
            </a:pPr>
            <a:r>
              <a:rPr lang="en-GB" sz="1800" dirty="0" smtClean="0"/>
              <a:t> distinguish between average &amp; instantaneous speed (velocity)</a:t>
            </a:r>
          </a:p>
          <a:p>
            <a:pPr>
              <a:buFont typeface="Arial" pitchFamily="34" charset="0"/>
              <a:buChar char="•"/>
            </a:pPr>
            <a:endParaRPr lang="en-GB" sz="1800" dirty="0" smtClean="0"/>
          </a:p>
          <a:p>
            <a:pPr>
              <a:buFont typeface="Arial" pitchFamily="34" charset="0"/>
              <a:buChar char="•"/>
            </a:pPr>
            <a:r>
              <a:rPr lang="en-GB" sz="1800" dirty="0" smtClean="0"/>
              <a:t> understand that acceleration is a change in velocity in time.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752600"/>
            <a:ext cx="571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>
                <a:solidFill>
                  <a:schemeClr val="accent6">
                    <a:lumMod val="75000"/>
                  </a:schemeClr>
                </a:solidFill>
              </a:rPr>
              <a:t>What is mechanics?</a:t>
            </a:r>
            <a:endParaRPr lang="en-GB" sz="2400" b="1" dirty="0" smtClean="0">
              <a:solidFill>
                <a:srgbClr val="0070C0"/>
              </a:solidFill>
            </a:endParaRPr>
          </a:p>
          <a:p>
            <a:pPr algn="ctr"/>
            <a:endParaRPr lang="en-GB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2667000"/>
            <a:ext cx="64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The study of how forces affect objects.</a:t>
            </a:r>
          </a:p>
          <a:p>
            <a:pPr algn="ctr"/>
            <a:endParaRPr lang="en-GB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1752600"/>
            <a:ext cx="571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What are the </a:t>
            </a:r>
            <a:r>
              <a:rPr lang="en-GB" sz="2400" b="1" u="sng" dirty="0" smtClean="0">
                <a:solidFill>
                  <a:schemeClr val="accent6">
                    <a:lumMod val="75000"/>
                  </a:schemeClr>
                </a:solidFill>
              </a:rPr>
              <a:t>vector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 &amp; </a:t>
            </a:r>
            <a:r>
              <a:rPr lang="en-GB" sz="2400" b="1" u="sng" dirty="0" smtClean="0">
                <a:solidFill>
                  <a:schemeClr val="accent6">
                    <a:lumMod val="75000"/>
                  </a:schemeClr>
                </a:solidFill>
              </a:rPr>
              <a:t>scalar 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measures of “how far”?</a:t>
            </a:r>
            <a:endParaRPr lang="en-GB" sz="2400" dirty="0" smtClean="0">
              <a:solidFill>
                <a:srgbClr val="0070C0"/>
              </a:solidFill>
            </a:endParaRPr>
          </a:p>
          <a:p>
            <a:pPr algn="ctr"/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819400"/>
            <a:ext cx="64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distance</a:t>
            </a:r>
            <a:r>
              <a:rPr lang="en-GB" sz="2400" dirty="0" smtClean="0">
                <a:solidFill>
                  <a:schemeClr val="tx2"/>
                </a:solidFill>
              </a:rPr>
              <a:t> </a:t>
            </a:r>
            <a:r>
              <a:rPr lang="en-GB" sz="2000" dirty="0" smtClean="0">
                <a:solidFill>
                  <a:schemeClr val="tx2"/>
                </a:solidFill>
              </a:rPr>
              <a:t>(magnitude only) </a:t>
            </a:r>
            <a:endParaRPr lang="en-GB" sz="2400" dirty="0" smtClean="0">
              <a:solidFill>
                <a:schemeClr val="tx2"/>
              </a:solidFill>
            </a:endParaRPr>
          </a:p>
          <a:p>
            <a:pPr algn="ctr"/>
            <a:r>
              <a:rPr lang="en-GB" sz="2400" dirty="0" smtClean="0">
                <a:solidFill>
                  <a:schemeClr val="tx2"/>
                </a:solidFill>
              </a:rPr>
              <a:t>&amp;</a:t>
            </a:r>
          </a:p>
          <a:p>
            <a:pPr algn="ctr"/>
            <a:r>
              <a:rPr lang="en-GB" sz="2400" dirty="0" smtClean="0">
                <a:solidFill>
                  <a:schemeClr val="tx2"/>
                </a:solidFill>
              </a:rPr>
              <a:t> </a:t>
            </a:r>
            <a:r>
              <a:rPr lang="en-GB" sz="2400" b="1" dirty="0" smtClean="0">
                <a:solidFill>
                  <a:schemeClr val="tx2"/>
                </a:solidFill>
              </a:rPr>
              <a:t>displacement </a:t>
            </a:r>
            <a:r>
              <a:rPr lang="en-GB" sz="2000" dirty="0" smtClean="0">
                <a:solidFill>
                  <a:schemeClr val="tx2"/>
                </a:solidFill>
              </a:rPr>
              <a:t>( both magnitude &amp; direction)</a:t>
            </a:r>
            <a:endParaRPr lang="en-GB" sz="2400" b="1" dirty="0" smtClean="0">
              <a:solidFill>
                <a:schemeClr val="tx2"/>
              </a:solidFill>
            </a:endParaRPr>
          </a:p>
          <a:p>
            <a:pPr algn="ctr"/>
            <a:endParaRPr lang="en-GB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752600"/>
            <a:ext cx="571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What are the </a:t>
            </a:r>
            <a:r>
              <a:rPr lang="en-GB" sz="2400" b="1" u="sng" dirty="0" smtClean="0">
                <a:solidFill>
                  <a:schemeClr val="accent6">
                    <a:lumMod val="75000"/>
                  </a:schemeClr>
                </a:solidFill>
              </a:rPr>
              <a:t>vector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 &amp; </a:t>
            </a:r>
            <a:r>
              <a:rPr lang="en-GB" sz="2400" b="1" u="sng" dirty="0" smtClean="0">
                <a:solidFill>
                  <a:schemeClr val="accent6">
                    <a:lumMod val="75000"/>
                  </a:schemeClr>
                </a:solidFill>
              </a:rPr>
              <a:t>scalar 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measures of “how fast”?</a:t>
            </a:r>
            <a:endParaRPr lang="en-GB" sz="2400" dirty="0" smtClean="0">
              <a:solidFill>
                <a:srgbClr val="0070C0"/>
              </a:solidFill>
            </a:endParaRPr>
          </a:p>
          <a:p>
            <a:pPr algn="ctr"/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2895600"/>
            <a:ext cx="64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speed</a:t>
            </a:r>
            <a:r>
              <a:rPr lang="en-GB" sz="2400" dirty="0" smtClean="0">
                <a:solidFill>
                  <a:schemeClr val="tx2"/>
                </a:solidFill>
              </a:rPr>
              <a:t> </a:t>
            </a:r>
            <a:r>
              <a:rPr lang="en-GB" sz="2000" dirty="0" smtClean="0">
                <a:solidFill>
                  <a:schemeClr val="tx2"/>
                </a:solidFill>
              </a:rPr>
              <a:t>(magnitude only) </a:t>
            </a:r>
            <a:endParaRPr lang="en-GB" sz="2400" dirty="0" smtClean="0">
              <a:solidFill>
                <a:schemeClr val="tx2"/>
              </a:solidFill>
            </a:endParaRPr>
          </a:p>
          <a:p>
            <a:pPr algn="ctr"/>
            <a:r>
              <a:rPr lang="en-GB" sz="2400" dirty="0" smtClean="0">
                <a:solidFill>
                  <a:schemeClr val="tx2"/>
                </a:solidFill>
              </a:rPr>
              <a:t>&amp;</a:t>
            </a:r>
          </a:p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 velocity </a:t>
            </a:r>
            <a:r>
              <a:rPr lang="en-GB" sz="2000" dirty="0" smtClean="0">
                <a:solidFill>
                  <a:schemeClr val="tx2"/>
                </a:solidFill>
              </a:rPr>
              <a:t>( both magnitude &amp; direction)</a:t>
            </a:r>
            <a:endParaRPr lang="en-GB" sz="2400" b="1" dirty="0" smtClean="0">
              <a:solidFill>
                <a:schemeClr val="tx2"/>
              </a:solidFill>
            </a:endParaRPr>
          </a:p>
          <a:p>
            <a:pPr algn="ctr"/>
            <a:endParaRPr lang="en-GB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752600"/>
            <a:ext cx="601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What is </a:t>
            </a:r>
            <a:r>
              <a:rPr lang="en-GB" sz="2400" b="1" u="sng" dirty="0" smtClean="0">
                <a:solidFill>
                  <a:schemeClr val="accent6">
                    <a:lumMod val="75000"/>
                  </a:schemeClr>
                </a:solidFill>
              </a:rPr>
              <a:t>instantaneous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 speed (velocity)?</a:t>
            </a:r>
            <a:endParaRPr lang="en-GB" sz="2400" dirty="0" smtClean="0">
              <a:solidFill>
                <a:srgbClr val="0070C0"/>
              </a:solidFill>
            </a:endParaRPr>
          </a:p>
          <a:p>
            <a:pPr algn="ctr"/>
            <a:endParaRPr lang="en-GB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2514600"/>
            <a:ext cx="6934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average v =</a:t>
            </a:r>
            <a:r>
              <a:rPr lang="en-GB" sz="2400" dirty="0" smtClean="0">
                <a:solidFill>
                  <a:schemeClr val="tx2"/>
                </a:solidFill>
              </a:rPr>
              <a:t> </a:t>
            </a:r>
            <a:r>
              <a:rPr lang="en-GB" sz="2000" dirty="0" smtClean="0">
                <a:solidFill>
                  <a:schemeClr val="tx2"/>
                </a:solidFill>
              </a:rPr>
              <a:t>total displacement/ total time </a:t>
            </a:r>
            <a:endParaRPr lang="en-GB" sz="2400" dirty="0" smtClean="0">
              <a:solidFill>
                <a:schemeClr val="tx2"/>
              </a:solidFill>
            </a:endParaRPr>
          </a:p>
          <a:p>
            <a:pPr algn="ctr"/>
            <a:r>
              <a:rPr lang="en-GB" sz="2400" dirty="0" smtClean="0">
                <a:solidFill>
                  <a:schemeClr val="tx2"/>
                </a:solidFill>
              </a:rPr>
              <a:t>&amp;</a:t>
            </a:r>
          </a:p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 instantaneous v =</a:t>
            </a:r>
            <a:r>
              <a:rPr lang="en-GB" sz="2400" dirty="0" smtClean="0">
                <a:solidFill>
                  <a:schemeClr val="tx2"/>
                </a:solidFill>
              </a:rPr>
              <a:t> </a:t>
            </a:r>
            <a:r>
              <a:rPr lang="en-GB" sz="2000" dirty="0" smtClean="0">
                <a:solidFill>
                  <a:schemeClr val="tx2"/>
                </a:solidFill>
              </a:rPr>
              <a:t>small displacement </a:t>
            </a:r>
            <a:r>
              <a:rPr lang="en-GB" sz="2000" smtClean="0">
                <a:solidFill>
                  <a:schemeClr val="tx2"/>
                </a:solidFill>
              </a:rPr>
              <a:t>/ </a:t>
            </a:r>
            <a:r>
              <a:rPr lang="en-GB" sz="2000" smtClean="0">
                <a:solidFill>
                  <a:schemeClr val="tx2"/>
                </a:solidFill>
              </a:rPr>
              <a:t>small </a:t>
            </a:r>
            <a:r>
              <a:rPr lang="en-GB" sz="2000" dirty="0" smtClean="0">
                <a:solidFill>
                  <a:schemeClr val="tx2"/>
                </a:solidFill>
              </a:rPr>
              <a:t>time </a:t>
            </a:r>
            <a:endParaRPr lang="en-GB" sz="2800" dirty="0" smtClean="0">
              <a:solidFill>
                <a:schemeClr val="tx2"/>
              </a:solidFill>
            </a:endParaRPr>
          </a:p>
          <a:p>
            <a:pPr algn="ctr"/>
            <a:endParaRPr lang="en-GB" sz="2400" b="1" dirty="0" smtClean="0">
              <a:solidFill>
                <a:schemeClr val="tx2"/>
              </a:solidFill>
            </a:endParaRPr>
          </a:p>
          <a:p>
            <a:pPr algn="ctr"/>
            <a:endParaRPr lang="en-GB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143000"/>
            <a:ext cx="5715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Is an object that is moving at constant speed in a </a:t>
            </a:r>
            <a:r>
              <a:rPr lang="en-GB" sz="2400" b="1" u="sng" dirty="0" smtClean="0">
                <a:solidFill>
                  <a:schemeClr val="accent6">
                    <a:lumMod val="75000"/>
                  </a:schemeClr>
                </a:solidFill>
              </a:rPr>
              <a:t>non-linear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 path accelerating?</a:t>
            </a:r>
            <a:endParaRPr lang="en-GB" sz="2400" dirty="0" smtClean="0">
              <a:solidFill>
                <a:srgbClr val="0070C0"/>
              </a:solidFill>
            </a:endParaRPr>
          </a:p>
          <a:p>
            <a:pPr algn="ctr"/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2514600"/>
            <a:ext cx="69342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Yes. </a:t>
            </a:r>
          </a:p>
          <a:p>
            <a:pPr algn="ctr"/>
            <a:endParaRPr lang="en-GB" sz="1050" b="1" dirty="0" smtClean="0">
              <a:solidFill>
                <a:schemeClr val="tx2"/>
              </a:solidFill>
            </a:endParaRPr>
          </a:p>
          <a:p>
            <a:pPr algn="ctr"/>
            <a:r>
              <a:rPr lang="en-GB" sz="2000" dirty="0" smtClean="0">
                <a:solidFill>
                  <a:schemeClr val="tx2"/>
                </a:solidFill>
              </a:rPr>
              <a:t>Although its speed is constant, its direction </a:t>
            </a:r>
          </a:p>
          <a:p>
            <a:pPr algn="ctr"/>
            <a:r>
              <a:rPr lang="en-GB" sz="2000" dirty="0" smtClean="0">
                <a:solidFill>
                  <a:schemeClr val="tx2"/>
                </a:solidFill>
              </a:rPr>
              <a:t>is constantly changing and therefore its velocity is</a:t>
            </a:r>
          </a:p>
          <a:p>
            <a:pPr algn="ctr"/>
            <a:r>
              <a:rPr lang="en-GB" sz="2000" dirty="0" smtClean="0">
                <a:solidFill>
                  <a:schemeClr val="tx2"/>
                </a:solidFill>
              </a:rPr>
              <a:t>also constantly changing. </a:t>
            </a:r>
          </a:p>
          <a:p>
            <a:pPr algn="ctr"/>
            <a:endParaRPr lang="en-GB" sz="2000" dirty="0" smtClean="0">
              <a:solidFill>
                <a:schemeClr val="tx2"/>
              </a:solidFill>
            </a:endParaRPr>
          </a:p>
          <a:p>
            <a:pPr algn="ctr"/>
            <a:r>
              <a:rPr lang="en-GB" sz="2000" dirty="0" smtClean="0">
                <a:solidFill>
                  <a:schemeClr val="tx2"/>
                </a:solidFill>
              </a:rPr>
              <a:t>Changing velocity = acceleration.</a:t>
            </a:r>
            <a:endParaRPr lang="en-GB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26068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u="sng" dirty="0" smtClean="0"/>
              <a:t>Key words </a:t>
            </a:r>
            <a:r>
              <a:rPr lang="en-GB" sz="1800" u="sng" dirty="0" smtClean="0"/>
              <a:t>you should now recognise...</a:t>
            </a:r>
            <a:endParaRPr lang="en-US" sz="18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752600"/>
            <a:ext cx="57150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>
                <a:solidFill>
                  <a:schemeClr val="accent6">
                    <a:lumMod val="75000"/>
                  </a:schemeClr>
                </a:solidFill>
              </a:rPr>
              <a:t>Mechanics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 -  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the study of the interaction of forces and objects.</a:t>
            </a:r>
            <a:endParaRPr lang="en-GB" sz="2400" u="sng" dirty="0" smtClean="0"/>
          </a:p>
          <a:p>
            <a:endParaRPr lang="en-GB" sz="2400" dirty="0"/>
          </a:p>
          <a:p>
            <a:r>
              <a:rPr lang="en-GB" sz="2400" b="1" u="sng" dirty="0" smtClean="0">
                <a:solidFill>
                  <a:srgbClr val="0070C0"/>
                </a:solidFill>
              </a:rPr>
              <a:t>Instantaneous</a:t>
            </a:r>
            <a:r>
              <a:rPr lang="en-GB" sz="2400" dirty="0" smtClean="0">
                <a:solidFill>
                  <a:srgbClr val="0070C0"/>
                </a:solidFill>
              </a:rPr>
              <a:t>  vs.  Average</a:t>
            </a:r>
          </a:p>
          <a:p>
            <a:endParaRPr lang="en-GB" sz="2400" dirty="0" smtClean="0">
              <a:solidFill>
                <a:srgbClr val="0070C0"/>
              </a:solidFill>
            </a:endParaRPr>
          </a:p>
          <a:p>
            <a:r>
              <a:rPr lang="en-GB" sz="2400" b="1" u="sng" dirty="0" smtClean="0">
                <a:solidFill>
                  <a:srgbClr val="0070C0"/>
                </a:solidFill>
              </a:rPr>
              <a:t>Non-linear</a:t>
            </a:r>
            <a:r>
              <a:rPr lang="en-GB" sz="2400" dirty="0" smtClean="0">
                <a:solidFill>
                  <a:srgbClr val="0070C0"/>
                </a:solidFill>
              </a:rPr>
              <a:t> motion  </a:t>
            </a:r>
          </a:p>
          <a:p>
            <a:endParaRPr lang="en-GB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219</Words>
  <Application>Microsoft Office PowerPoint</Application>
  <PresentationFormat>Custom</PresentationFormat>
  <Paragraphs>42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Dan Marsh</dc:creator>
  <cp:lastModifiedBy>Dr Dan Marsh</cp:lastModifiedBy>
  <cp:revision>25</cp:revision>
  <dcterms:created xsi:type="dcterms:W3CDTF">2008-08-30T18:16:19Z</dcterms:created>
  <dcterms:modified xsi:type="dcterms:W3CDTF">2008-09-08T14:49:08Z</dcterms:modified>
</cp:coreProperties>
</file>