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2" r:id="rId1"/>
  </p:sldMasterIdLst>
  <p:notesMasterIdLst>
    <p:notesMasterId r:id="rId7"/>
  </p:notesMasterIdLst>
  <p:sldIdLst>
    <p:sldId id="257" r:id="rId2"/>
    <p:sldId id="260" r:id="rId3"/>
    <p:sldId id="261" r:id="rId4"/>
    <p:sldId id="262" r:id="rId5"/>
    <p:sldId id="263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Sophie Maloney" initials="SM" lastIdx="1" clrIdx="0"/>
  <p:cmAuthor id="1" name="Alix Boyes" initials="AB" lastIdx="2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EC246"/>
    <a:srgbClr val="5C9330"/>
    <a:srgbClr val="3CB668"/>
    <a:srgbClr val="2A7F49"/>
    <a:srgbClr val="369D5C"/>
    <a:srgbClr val="9BD19A"/>
    <a:srgbClr val="76D09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8213312-4DBE-454D-A20B-D254D75E7711}" type="datetimeFigureOut">
              <a:rPr lang="en-GB" smtClean="0"/>
              <a:t>08/08/2016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B0D24B3-FA72-4F5C-8415-A5E53FCCD52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424618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CC7FAB-3DD3-4748-AB30-3B79A042E5DA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504409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448CA66-A653-4008-9682-A2418F4E62C6}" type="datetimeFigureOut">
              <a:rPr lang="en-GB" smtClean="0"/>
              <a:t>08/08/2016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B000E6B-4536-45D2-8197-CAE0F8DEEDE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226394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448CA66-A653-4008-9682-A2418F4E62C6}" type="datetimeFigureOut">
              <a:rPr lang="en-GB" smtClean="0"/>
              <a:t>08/08/2016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B000E6B-4536-45D2-8197-CAE0F8DEEDE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234928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448CA66-A653-4008-9682-A2418F4E62C6}" type="datetimeFigureOut">
              <a:rPr lang="en-GB" smtClean="0"/>
              <a:t>08/08/2016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B000E6B-4536-45D2-8197-CAE0F8DEEDE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274000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2A7F49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448CA66-A653-4008-9682-A2418F4E62C6}" type="datetimeFigureOut">
              <a:rPr lang="en-GB" smtClean="0"/>
              <a:t>08/08/2016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B000E6B-4536-45D2-8197-CAE0F8DEEDE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448953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448CA66-A653-4008-9682-A2418F4E62C6}" type="datetimeFigureOut">
              <a:rPr lang="en-GB" smtClean="0"/>
              <a:t>08/08/2016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B000E6B-4536-45D2-8197-CAE0F8DEEDE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152216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448CA66-A653-4008-9682-A2418F4E62C6}" type="datetimeFigureOut">
              <a:rPr lang="en-GB" smtClean="0"/>
              <a:t>08/08/2016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B000E6B-4536-45D2-8197-CAE0F8DEEDE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927155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448CA66-A653-4008-9682-A2418F4E62C6}" type="datetimeFigureOut">
              <a:rPr lang="en-GB" smtClean="0"/>
              <a:t>08/08/2016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B000E6B-4536-45D2-8197-CAE0F8DEEDE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50879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448CA66-A653-4008-9682-A2418F4E62C6}" type="datetimeFigureOut">
              <a:rPr lang="en-GB" smtClean="0"/>
              <a:t>08/08/2016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B000E6B-4536-45D2-8197-CAE0F8DEEDE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71662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448CA66-A653-4008-9682-A2418F4E62C6}" type="datetimeFigureOut">
              <a:rPr lang="en-GB" smtClean="0"/>
              <a:t>08/08/2016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B000E6B-4536-45D2-8197-CAE0F8DEEDE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897012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448CA66-A653-4008-9682-A2418F4E62C6}" type="datetimeFigureOut">
              <a:rPr lang="en-GB" smtClean="0"/>
              <a:t>08/08/2016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B000E6B-4536-45D2-8197-CAE0F8DEEDE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22129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448CA66-A653-4008-9682-A2418F4E62C6}" type="datetimeFigureOut">
              <a:rPr lang="en-GB" smtClean="0"/>
              <a:t>08/08/2016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B000E6B-4536-45D2-8197-CAE0F8DEEDE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522779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27765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7" name="TextBox 6"/>
          <p:cNvSpPr txBox="1"/>
          <p:nvPr userDrawn="1"/>
        </p:nvSpPr>
        <p:spPr>
          <a:xfrm>
            <a:off x="179512" y="5805264"/>
            <a:ext cx="172819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© OCR 2015</a:t>
            </a:r>
            <a:endParaRPr lang="en-GB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20708"/>
            <a:ext cx="9144000" cy="8293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763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5C9330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323528" y="3501008"/>
            <a:ext cx="360040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6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H070 Topic Title</a:t>
            </a:r>
            <a:endParaRPr lang="en-GB" sz="26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75928" y="3653408"/>
            <a:ext cx="360040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600" b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H470 </a:t>
            </a:r>
            <a:r>
              <a:rPr lang="en-GB" sz="26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Topic Title</a:t>
            </a:r>
            <a:endParaRPr lang="en-GB" sz="26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1687"/>
            <a:ext cx="9144000" cy="6859037"/>
          </a:xfrm>
        </p:spPr>
      </p:pic>
      <p:sp>
        <p:nvSpPr>
          <p:cNvPr id="7" name="TextBox 9"/>
          <p:cNvSpPr txBox="1"/>
          <p:nvPr/>
        </p:nvSpPr>
        <p:spPr>
          <a:xfrm>
            <a:off x="475928" y="3547175"/>
            <a:ext cx="3600400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6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H472/02</a:t>
            </a:r>
            <a:r>
              <a:rPr lang="en-GB" sz="2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GB" sz="2600" b="1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2600" b="1" dirty="0" smtClean="0">
                <a:solidFill>
                  <a:schemeClr val="bg1"/>
                </a:solidFill>
              </a:rPr>
              <a:t>Comparative </a:t>
            </a:r>
            <a:r>
              <a:rPr lang="en-GB" sz="2600" b="1" dirty="0">
                <a:solidFill>
                  <a:schemeClr val="bg1"/>
                </a:solidFill>
              </a:rPr>
              <a:t>and contextual study</a:t>
            </a:r>
            <a:endParaRPr lang="en-GB" sz="26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17870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Guidance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sz="1400" dirty="0" smtClean="0"/>
              <a:t>This guide is designed to take you through the H472/02 OCR A Level English Literature exam paper.  Our aim is to explain how candidates should approach each paper and how marks are awarded to the different questions.  </a:t>
            </a:r>
          </a:p>
          <a:p>
            <a:pPr marL="0" indent="0">
              <a:buNone/>
            </a:pPr>
            <a:endParaRPr lang="en-GB" sz="1400" dirty="0"/>
          </a:p>
          <a:p>
            <a:pPr marL="0" indent="0">
              <a:buNone/>
            </a:pPr>
            <a:r>
              <a:rPr lang="en-GB" sz="1400" dirty="0" smtClean="0"/>
              <a:t>The advice given is the same for all questions across all of the set texts as question wording and structure is consistent. </a:t>
            </a:r>
            <a:endParaRPr lang="en-GB" sz="1400" dirty="0"/>
          </a:p>
          <a:p>
            <a:pPr marL="0" indent="0">
              <a:buNone/>
            </a:pPr>
            <a:endParaRPr lang="en-GB" sz="1400" dirty="0" smtClean="0"/>
          </a:p>
          <a:p>
            <a:pPr marL="0" indent="0">
              <a:buNone/>
            </a:pPr>
            <a:r>
              <a:rPr lang="en-GB" sz="1400" dirty="0" smtClean="0"/>
              <a:t>The orange text boxes offer further explanation of the questions on the exam paper.</a:t>
            </a:r>
          </a:p>
          <a:p>
            <a:pPr marL="0" indent="0">
              <a:buNone/>
            </a:pPr>
            <a:r>
              <a:rPr lang="en-GB" sz="1400" dirty="0" smtClean="0"/>
              <a:t>They offer guidance on the wording of questions and what candidates should do </a:t>
            </a:r>
          </a:p>
          <a:p>
            <a:pPr marL="0" indent="0">
              <a:buNone/>
            </a:pPr>
            <a:r>
              <a:rPr lang="en-GB" sz="1400" dirty="0" smtClean="0"/>
              <a:t>in response to them.</a:t>
            </a:r>
          </a:p>
          <a:p>
            <a:pPr marL="0" indent="0">
              <a:buNone/>
            </a:pPr>
            <a:endParaRPr lang="en-GB" sz="1400" dirty="0" smtClean="0"/>
          </a:p>
          <a:p>
            <a:pPr marL="0" indent="0">
              <a:buNone/>
            </a:pPr>
            <a:r>
              <a:rPr lang="en-GB" sz="1400" dirty="0" smtClean="0"/>
              <a:t>The green text boxes focus on the awarding of marks for each question.  They give </a:t>
            </a:r>
          </a:p>
          <a:p>
            <a:pPr marL="0" indent="0">
              <a:buNone/>
            </a:pPr>
            <a:r>
              <a:rPr lang="en-GB" sz="1400" dirty="0" smtClean="0"/>
              <a:t>further information on </a:t>
            </a:r>
            <a:r>
              <a:rPr lang="en-GB" sz="1400" dirty="0"/>
              <a:t>the </a:t>
            </a:r>
            <a:r>
              <a:rPr lang="en-GB" sz="1400" dirty="0" smtClean="0"/>
              <a:t>percentage weighting </a:t>
            </a:r>
            <a:r>
              <a:rPr lang="en-GB" sz="1400" dirty="0"/>
              <a:t>of </a:t>
            </a:r>
            <a:r>
              <a:rPr lang="en-GB" sz="1400" dirty="0" smtClean="0"/>
              <a:t>each assessment objective attributed </a:t>
            </a:r>
          </a:p>
          <a:p>
            <a:pPr marL="0" indent="0">
              <a:buNone/>
            </a:pPr>
            <a:r>
              <a:rPr lang="en-GB" sz="1400" dirty="0" smtClean="0"/>
              <a:t>to each question.</a:t>
            </a:r>
          </a:p>
          <a:p>
            <a:pPr marL="0" indent="0">
              <a:buNone/>
            </a:pPr>
            <a:endParaRPr lang="en-GB" sz="1400" dirty="0"/>
          </a:p>
          <a:p>
            <a:pPr marL="0" indent="0">
              <a:buNone/>
            </a:pPr>
            <a:endParaRPr lang="en-GB" sz="1400" dirty="0"/>
          </a:p>
        </p:txBody>
      </p:sp>
      <p:sp>
        <p:nvSpPr>
          <p:cNvPr id="4" name="Rounded Rectangle 3"/>
          <p:cNvSpPr/>
          <p:nvPr/>
        </p:nvSpPr>
        <p:spPr>
          <a:xfrm>
            <a:off x="7127776" y="2780928"/>
            <a:ext cx="2016224" cy="1117284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GB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E.g. “This will always be a comparison based on a cultural or social situation with a clear thematic link between the situations and/or experiences.”</a:t>
            </a:r>
            <a:endParaRPr lang="en-GB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5" name="Straight Arrow Connector 4"/>
          <p:cNvCxnSpPr/>
          <p:nvPr/>
        </p:nvCxnSpPr>
        <p:spPr>
          <a:xfrm flipH="1">
            <a:off x="6468820" y="3072013"/>
            <a:ext cx="656004" cy="305454"/>
          </a:xfrm>
          <a:prstGeom prst="straightConnector1">
            <a:avLst/>
          </a:prstGeom>
          <a:ln w="28575">
            <a:solidFill>
              <a:srgbClr val="F69240"/>
            </a:solidFill>
            <a:tailEnd type="arrow"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</p:cxnSp>
      <p:sp>
        <p:nvSpPr>
          <p:cNvPr id="7" name="Rounded Rectangle 6"/>
          <p:cNvSpPr/>
          <p:nvPr/>
        </p:nvSpPr>
        <p:spPr>
          <a:xfrm>
            <a:off x="7020272" y="4950118"/>
            <a:ext cx="2016224" cy="506376"/>
          </a:xfrm>
          <a:prstGeom prst="round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GB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E.g. AO3 (35%) </a:t>
            </a:r>
            <a:endParaRPr lang="en-GB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8" name="Straight Arrow Connector 7"/>
          <p:cNvCxnSpPr>
            <a:stCxn id="7" idx="1"/>
          </p:cNvCxnSpPr>
          <p:nvPr/>
        </p:nvCxnSpPr>
        <p:spPr>
          <a:xfrm flipH="1" flipV="1">
            <a:off x="6330739" y="4778334"/>
            <a:ext cx="689533" cy="424972"/>
          </a:xfrm>
          <a:prstGeom prst="straightConnector1">
            <a:avLst/>
          </a:prstGeom>
          <a:ln w="28575">
            <a:solidFill>
              <a:srgbClr val="B7D448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555105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864" y="479739"/>
            <a:ext cx="8229600" cy="5649491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endParaRPr lang="en-GB" sz="1400" b="1" dirty="0" smtClean="0"/>
          </a:p>
          <a:p>
            <a:pPr marL="0" indent="0" algn="ctr">
              <a:buNone/>
            </a:pPr>
            <a:r>
              <a:rPr lang="en-GB" sz="1400" b="1" dirty="0"/>
              <a:t>Women in Literature</a:t>
            </a:r>
            <a:endParaRPr lang="en-GB" sz="1400" b="1" dirty="0" smtClean="0"/>
          </a:p>
          <a:p>
            <a:pPr marL="0" indent="0">
              <a:buNone/>
            </a:pPr>
            <a:r>
              <a:rPr lang="en-US" sz="1400" dirty="0"/>
              <a:t>Answer </a:t>
            </a:r>
            <a:r>
              <a:rPr lang="en-US" sz="1400" dirty="0" smtClean="0"/>
              <a:t>Question 7.</a:t>
            </a:r>
          </a:p>
          <a:p>
            <a:pPr marL="0" indent="0">
              <a:buNone/>
            </a:pPr>
            <a:endParaRPr lang="en-US" sz="1400" dirty="0"/>
          </a:p>
          <a:p>
            <a:pPr marL="0" indent="0">
              <a:buNone/>
            </a:pPr>
            <a:r>
              <a:rPr lang="en-US" sz="1400" dirty="0" smtClean="0"/>
              <a:t>Then </a:t>
            </a:r>
            <a:r>
              <a:rPr lang="en-US" sz="1400" dirty="0"/>
              <a:t>answer </a:t>
            </a:r>
            <a:r>
              <a:rPr lang="en-US" sz="1400" b="1" dirty="0" smtClean="0"/>
              <a:t>one question </a:t>
            </a:r>
            <a:r>
              <a:rPr lang="en-US" sz="1400" dirty="0" smtClean="0"/>
              <a:t>from </a:t>
            </a:r>
            <a:r>
              <a:rPr lang="en-US" sz="1400" b="1" dirty="0" smtClean="0"/>
              <a:t>8 (a</a:t>
            </a:r>
            <a:r>
              <a:rPr lang="en-US" sz="1400" b="1" dirty="0"/>
              <a:t>)</a:t>
            </a:r>
            <a:r>
              <a:rPr lang="en-US" sz="1400" dirty="0"/>
              <a:t>,</a:t>
            </a:r>
            <a:r>
              <a:rPr lang="en-US" sz="1400" b="1" dirty="0"/>
              <a:t> </a:t>
            </a:r>
            <a:r>
              <a:rPr lang="en-US" sz="1400" b="1" dirty="0" smtClean="0"/>
              <a:t>8 (b</a:t>
            </a:r>
            <a:r>
              <a:rPr lang="en-US" sz="1400" b="1" dirty="0"/>
              <a:t>) </a:t>
            </a:r>
            <a:r>
              <a:rPr lang="en-US" sz="1400" dirty="0"/>
              <a:t>or </a:t>
            </a:r>
            <a:r>
              <a:rPr lang="en-US" sz="1400" b="1" dirty="0" smtClean="0"/>
              <a:t>8 (c)</a:t>
            </a:r>
            <a:r>
              <a:rPr lang="en-US" sz="1400" dirty="0" smtClean="0"/>
              <a:t>.</a:t>
            </a:r>
            <a:r>
              <a:rPr lang="en-US" sz="1400" b="1" dirty="0" smtClean="0"/>
              <a:t> </a:t>
            </a:r>
            <a:r>
              <a:rPr lang="en-US" sz="1400" dirty="0" smtClean="0"/>
              <a:t>You </a:t>
            </a:r>
            <a:r>
              <a:rPr lang="en-US" sz="1400" dirty="0"/>
              <a:t>should spend </a:t>
            </a:r>
            <a:r>
              <a:rPr lang="en-US" sz="1400" dirty="0" smtClean="0"/>
              <a:t>1 hour </a:t>
            </a:r>
            <a:r>
              <a:rPr lang="en-US" sz="1400" dirty="0"/>
              <a:t>and </a:t>
            </a:r>
            <a:r>
              <a:rPr lang="en-US" sz="1400" dirty="0" smtClean="0"/>
              <a:t>15 minutes </a:t>
            </a:r>
            <a:r>
              <a:rPr lang="en-US" sz="1400" dirty="0"/>
              <a:t>on each </a:t>
            </a:r>
          </a:p>
          <a:p>
            <a:pPr marL="0" indent="0">
              <a:buNone/>
            </a:pPr>
            <a:r>
              <a:rPr lang="en-US" sz="1400" dirty="0"/>
              <a:t>question. </a:t>
            </a:r>
            <a:endParaRPr lang="en-US" sz="1400" dirty="0" smtClean="0"/>
          </a:p>
          <a:p>
            <a:pPr marL="0" indent="0">
              <a:buNone/>
            </a:pPr>
            <a:endParaRPr lang="en-US" sz="1400" dirty="0"/>
          </a:p>
          <a:p>
            <a:pPr marL="0" indent="0">
              <a:buNone/>
            </a:pPr>
            <a:r>
              <a:rPr lang="en-US" sz="1400" b="1" dirty="0" smtClean="0"/>
              <a:t>7</a:t>
            </a:r>
            <a:r>
              <a:rPr lang="en-US" sz="1400" dirty="0"/>
              <a:t> </a:t>
            </a:r>
            <a:r>
              <a:rPr lang="en-US" sz="1400" dirty="0" smtClean="0"/>
              <a:t>Write </a:t>
            </a:r>
            <a:r>
              <a:rPr lang="en-US" sz="1400" dirty="0"/>
              <a:t>a critical appreciation of the passage, relating your discussion to your reading </a:t>
            </a:r>
            <a:r>
              <a:rPr lang="en-US" sz="1400" dirty="0" smtClean="0"/>
              <a:t>concerning Women </a:t>
            </a:r>
            <a:r>
              <a:rPr lang="en-US" sz="1400" dirty="0"/>
              <a:t>in </a:t>
            </a:r>
            <a:r>
              <a:rPr lang="en-US" sz="1400" dirty="0" smtClean="0"/>
              <a:t>Literature. </a:t>
            </a:r>
          </a:p>
          <a:p>
            <a:pPr marL="0" indent="0" algn="r">
              <a:buNone/>
            </a:pPr>
            <a:r>
              <a:rPr lang="en-US" sz="1400" b="1" dirty="0" smtClean="0"/>
              <a:t>[30]</a:t>
            </a:r>
          </a:p>
          <a:p>
            <a:pPr marL="0" indent="0">
              <a:buNone/>
            </a:pPr>
            <a:r>
              <a:rPr lang="en-US" sz="1400" i="1" dirty="0" smtClean="0"/>
              <a:t>……….Dear</a:t>
            </a:r>
            <a:r>
              <a:rPr lang="en-US" sz="1400" i="1" dirty="0"/>
              <a:t>, dear! Let me request that in future you will keep them decent at </a:t>
            </a:r>
            <a:r>
              <a:rPr lang="en-US" sz="1400" i="1" dirty="0" smtClean="0"/>
              <a:t>least</a:t>
            </a:r>
            <a:r>
              <a:rPr lang="en-US" sz="1400" i="1" dirty="0"/>
              <a:t>!’ so </a:t>
            </a:r>
            <a:r>
              <a:rPr lang="en-US" sz="1400" i="1" dirty="0" smtClean="0"/>
              <a:t>saying</a:t>
            </a:r>
            <a:r>
              <a:rPr lang="en-US" sz="1400" i="1" dirty="0"/>
              <a:t>, he turned away, and continued his ride up to the house. This was Mr. Bloomfield. I </a:t>
            </a:r>
            <a:r>
              <a:rPr lang="en-US" sz="1400" i="1" dirty="0" smtClean="0"/>
              <a:t>was </a:t>
            </a:r>
            <a:r>
              <a:rPr lang="en-US" sz="1400" i="1" dirty="0"/>
              <a:t>surprised that he should nominate his children Master and Miss Bloomfield; and still more so, that </a:t>
            </a:r>
            <a:r>
              <a:rPr lang="en-US" sz="1400" i="1" dirty="0" smtClean="0"/>
              <a:t>he </a:t>
            </a:r>
            <a:r>
              <a:rPr lang="en-US" sz="1400" i="1" dirty="0"/>
              <a:t>should speak so uncivilly to me, their governess, and a perfect stranger to himself. Presently the bell </a:t>
            </a:r>
            <a:r>
              <a:rPr lang="en-US" sz="1400" i="1" dirty="0" smtClean="0"/>
              <a:t>rang </a:t>
            </a:r>
            <a:r>
              <a:rPr lang="en-US" sz="1400" i="1" dirty="0"/>
              <a:t>to summon us in. I dined with the children at one, while he and his lady took their luncheon at the </a:t>
            </a:r>
            <a:r>
              <a:rPr lang="en-US" sz="1400" i="1" dirty="0" smtClean="0"/>
              <a:t>same </a:t>
            </a:r>
            <a:r>
              <a:rPr lang="en-US" sz="1400" i="1" dirty="0"/>
              <a:t>table. His conduct there did not greatly raise him in my estimation. He was a man of ordinary </a:t>
            </a:r>
            <a:r>
              <a:rPr lang="en-US" sz="1400" i="1" dirty="0" smtClean="0"/>
              <a:t>stature—rather </a:t>
            </a:r>
            <a:r>
              <a:rPr lang="en-US" sz="1400" i="1" dirty="0"/>
              <a:t>below than </a:t>
            </a:r>
            <a:r>
              <a:rPr lang="en-US" sz="1400" i="1" dirty="0" smtClean="0"/>
              <a:t>above—and </a:t>
            </a:r>
            <a:r>
              <a:rPr lang="en-US" sz="1400" i="1" dirty="0"/>
              <a:t>rather thin than stout, apparently between thirty and forty years </a:t>
            </a:r>
            <a:r>
              <a:rPr lang="en-US" sz="1400" i="1" dirty="0" smtClean="0"/>
              <a:t>of </a:t>
            </a:r>
            <a:r>
              <a:rPr lang="en-US" sz="1400" i="1" dirty="0"/>
              <a:t>age: he had a large mouth, pale, dingy complexion, milky blue eyes, and hair the </a:t>
            </a:r>
            <a:r>
              <a:rPr lang="en-US" sz="1400" i="1" dirty="0" err="1"/>
              <a:t>colour</a:t>
            </a:r>
            <a:r>
              <a:rPr lang="en-US" sz="1400" i="1" dirty="0"/>
              <a:t> of a hempen </a:t>
            </a:r>
            <a:r>
              <a:rPr lang="en-US" sz="1400" i="1" dirty="0" smtClean="0"/>
              <a:t>cord</a:t>
            </a:r>
            <a:r>
              <a:rPr lang="en-US" sz="1400" i="1" dirty="0"/>
              <a:t>. There was a roast leg of mutton before him: he helped Mrs. Bloomfield, the children, and me, </a:t>
            </a:r>
            <a:r>
              <a:rPr lang="en-US" sz="1400" i="1" dirty="0" smtClean="0"/>
              <a:t>desiring </a:t>
            </a:r>
            <a:r>
              <a:rPr lang="en-US" sz="1400" i="1" dirty="0"/>
              <a:t>me to cut up the children’s meat; then, after twisting about the mutton in various directions, and </a:t>
            </a:r>
            <a:r>
              <a:rPr lang="en-US" sz="1400" i="1" dirty="0" smtClean="0"/>
              <a:t>eyeing </a:t>
            </a:r>
            <a:r>
              <a:rPr lang="en-US" sz="1400" i="1" dirty="0"/>
              <a:t>it from different points, he pronounced it not fit to be eaten, and called for the cold </a:t>
            </a:r>
            <a:r>
              <a:rPr lang="en-US" sz="1400" i="1" dirty="0" smtClean="0"/>
              <a:t>beef………*</a:t>
            </a:r>
            <a:endParaRPr lang="en-US" sz="1400" i="1" dirty="0"/>
          </a:p>
          <a:p>
            <a:pPr marL="0" indent="0" algn="r">
              <a:buNone/>
            </a:pPr>
            <a:r>
              <a:rPr lang="en-US" sz="1400" dirty="0"/>
              <a:t>Anne </a:t>
            </a:r>
            <a:r>
              <a:rPr lang="en-US" sz="1400" dirty="0" err="1" smtClean="0"/>
              <a:t>Brontë</a:t>
            </a:r>
            <a:r>
              <a:rPr lang="en-US" sz="1400" dirty="0"/>
              <a:t>, </a:t>
            </a:r>
            <a:r>
              <a:rPr lang="en-US" sz="1400" dirty="0" smtClean="0"/>
              <a:t>Agnes Grey (1847</a:t>
            </a:r>
            <a:r>
              <a:rPr lang="en-US" sz="1400" dirty="0"/>
              <a:t>)</a:t>
            </a:r>
          </a:p>
          <a:p>
            <a:pPr marL="0" indent="0">
              <a:buNone/>
            </a:pPr>
            <a:endParaRPr lang="en-US" sz="1400" dirty="0" smtClean="0"/>
          </a:p>
          <a:p>
            <a:pPr marL="0" indent="0" algn="ctr">
              <a:buNone/>
            </a:pPr>
            <a:r>
              <a:rPr lang="en-GB" sz="1400" b="1" dirty="0" smtClean="0"/>
              <a:t>					</a:t>
            </a:r>
            <a:endParaRPr lang="en-GB" sz="1400" dirty="0"/>
          </a:p>
        </p:txBody>
      </p:sp>
      <p:cxnSp>
        <p:nvCxnSpPr>
          <p:cNvPr id="34" name="Straight Arrow Connector 33"/>
          <p:cNvCxnSpPr/>
          <p:nvPr/>
        </p:nvCxnSpPr>
        <p:spPr>
          <a:xfrm flipH="1">
            <a:off x="3910603" y="781845"/>
            <a:ext cx="3039645" cy="657292"/>
          </a:xfrm>
          <a:prstGeom prst="straightConnector1">
            <a:avLst/>
          </a:prstGeom>
          <a:ln w="28575">
            <a:solidFill>
              <a:srgbClr val="F6924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Rounded Rectangle 34"/>
          <p:cNvSpPr/>
          <p:nvPr/>
        </p:nvSpPr>
        <p:spPr>
          <a:xfrm>
            <a:off x="5317134" y="2727968"/>
            <a:ext cx="2016224" cy="985812"/>
          </a:xfrm>
          <a:prstGeom prst="round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GB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Assessment Objective weightings for this question:</a:t>
            </a:r>
          </a:p>
          <a:p>
            <a:endParaRPr lang="en-GB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AO2: 75%</a:t>
            </a:r>
          </a:p>
          <a:p>
            <a:r>
              <a:rPr lang="en-GB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AO3: 12.5%</a:t>
            </a:r>
          </a:p>
          <a:p>
            <a:r>
              <a:rPr lang="en-GB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AO1: 12.5%</a:t>
            </a:r>
          </a:p>
        </p:txBody>
      </p:sp>
      <p:sp>
        <p:nvSpPr>
          <p:cNvPr id="47" name="Rounded Rectangle 46"/>
          <p:cNvSpPr/>
          <p:nvPr/>
        </p:nvSpPr>
        <p:spPr>
          <a:xfrm>
            <a:off x="6911400" y="1739449"/>
            <a:ext cx="2124239" cy="587013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GB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This instruction will be similar each year.</a:t>
            </a:r>
            <a:endParaRPr lang="en-GB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1" name="Rounded Rectangle 50"/>
          <p:cNvSpPr/>
          <p:nvPr/>
        </p:nvSpPr>
        <p:spPr>
          <a:xfrm>
            <a:off x="6950248" y="222924"/>
            <a:ext cx="2046544" cy="1117843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GB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Students must answer one question on an unseen extract from their set topic area.</a:t>
            </a:r>
          </a:p>
          <a:p>
            <a:r>
              <a:rPr lang="en-GB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Students have 2 hours and 30 minutes for this paper and are advised to spend 1 hour and 15 minutes on this section.</a:t>
            </a:r>
            <a:endParaRPr lang="en-GB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1" name="Rounded Rectangle 70"/>
          <p:cNvSpPr/>
          <p:nvPr/>
        </p:nvSpPr>
        <p:spPr>
          <a:xfrm>
            <a:off x="2267743" y="2326462"/>
            <a:ext cx="2778971" cy="766537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GB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The unseen extract will change for each exam and will vary in length from about 450-750 words.  *</a:t>
            </a:r>
            <a:r>
              <a:rPr lang="en-GB" sz="1000" i="1" dirty="0" smtClean="0">
                <a:latin typeface="Arial" panose="020B0604020202020204" pitchFamily="34" charset="0"/>
                <a:cs typeface="Arial" panose="020B0604020202020204" pitchFamily="34" charset="0"/>
              </a:rPr>
              <a:t>The extract given here has been shortened.</a:t>
            </a:r>
            <a:endParaRPr lang="en-GB" sz="10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6" name="Straight Arrow Connector 15"/>
          <p:cNvCxnSpPr/>
          <p:nvPr/>
        </p:nvCxnSpPr>
        <p:spPr>
          <a:xfrm flipH="1">
            <a:off x="2584299" y="2077270"/>
            <a:ext cx="4316778" cy="498385"/>
          </a:xfrm>
          <a:prstGeom prst="straightConnector1">
            <a:avLst/>
          </a:prstGeom>
          <a:ln w="28575">
            <a:solidFill>
              <a:srgbClr val="F6924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 flipV="1">
            <a:off x="7326284" y="3093328"/>
            <a:ext cx="1012413" cy="110105"/>
          </a:xfrm>
          <a:prstGeom prst="straightConnector1">
            <a:avLst/>
          </a:prstGeom>
          <a:ln w="28575">
            <a:solidFill>
              <a:srgbClr val="B7D448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>
            <a:stCxn id="71" idx="2"/>
          </p:cNvCxnSpPr>
          <p:nvPr/>
        </p:nvCxnSpPr>
        <p:spPr>
          <a:xfrm>
            <a:off x="3657229" y="3092999"/>
            <a:ext cx="0" cy="219275"/>
          </a:xfrm>
          <a:prstGeom prst="straightConnector1">
            <a:avLst/>
          </a:prstGeom>
          <a:ln w="28575">
            <a:solidFill>
              <a:srgbClr val="F6924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002516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/>
      <p:bldP spid="47" grpId="0" animBg="1"/>
      <p:bldP spid="51" grpId="0" animBg="1"/>
      <p:bldP spid="7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91056" y="620688"/>
            <a:ext cx="8424936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In your answer to </a:t>
            </a:r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Question 8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you must compare at least </a:t>
            </a:r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two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texts from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the following 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list.  At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least one of these must be the taken from the two texts given at the top of the list in bold type.</a:t>
            </a:r>
          </a:p>
          <a:p>
            <a:endParaRPr lang="en-GB" sz="1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14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					</a:t>
            </a:r>
            <a:endParaRPr lang="en-GB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4" name="Rounded Rectangle 53"/>
          <p:cNvSpPr/>
          <p:nvPr/>
        </p:nvSpPr>
        <p:spPr>
          <a:xfrm>
            <a:off x="7020272" y="1484784"/>
            <a:ext cx="2016224" cy="617614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GB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There are ten set texts for each topic area.  The example shown is from the ‘Women in Literature’ topic area.  </a:t>
            </a:r>
            <a:endParaRPr lang="en-GB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4" name="Straight Arrow Connector 23"/>
          <p:cNvCxnSpPr/>
          <p:nvPr/>
        </p:nvCxnSpPr>
        <p:spPr>
          <a:xfrm flipH="1">
            <a:off x="6478044" y="1772816"/>
            <a:ext cx="542228" cy="0"/>
          </a:xfrm>
          <a:prstGeom prst="straightConnector1">
            <a:avLst/>
          </a:prstGeom>
          <a:ln w="28575">
            <a:solidFill>
              <a:srgbClr val="F6924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Rounded Rectangle 26"/>
          <p:cNvSpPr/>
          <p:nvPr/>
        </p:nvSpPr>
        <p:spPr>
          <a:xfrm>
            <a:off x="7020272" y="2204864"/>
            <a:ext cx="2039598" cy="1440161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GB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Students must have studied at least two of the set texts.  At least one of the two texts studied must be a ‘</a:t>
            </a:r>
            <a:r>
              <a:rPr lang="en-GB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core set text</a:t>
            </a:r>
            <a:r>
              <a:rPr lang="en-GB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’ shown in bold. The second text can be the other core set text, or any of the other 8 texts listed.</a:t>
            </a:r>
            <a:endParaRPr lang="en-GB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8" name="Straight Arrow Connector 27"/>
          <p:cNvCxnSpPr/>
          <p:nvPr/>
        </p:nvCxnSpPr>
        <p:spPr>
          <a:xfrm flipH="1">
            <a:off x="5972552" y="2854389"/>
            <a:ext cx="1047720" cy="0"/>
          </a:xfrm>
          <a:prstGeom prst="straightConnector1">
            <a:avLst/>
          </a:prstGeom>
          <a:ln w="28575">
            <a:solidFill>
              <a:srgbClr val="F6924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2199196" y="1484784"/>
            <a:ext cx="4533044" cy="27392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t"/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Jane Austen: Sense and Sensibility</a:t>
            </a:r>
            <a:endParaRPr lang="en-GB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fontAlgn="t"/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Virginia Woolf: Mrs </a:t>
            </a:r>
            <a:r>
              <a:rPr lang="en-GB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Dalloway</a:t>
            </a:r>
          </a:p>
          <a:p>
            <a:pPr algn="ctr" fontAlgn="t"/>
            <a:endParaRPr lang="en-GB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fontAlgn="t"/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Charlotte </a:t>
            </a:r>
            <a:r>
              <a:rPr lang="en-GB" sz="1400" dirty="0" err="1">
                <a:latin typeface="Arial" panose="020B0604020202020204" pitchFamily="34" charset="0"/>
                <a:cs typeface="Arial" panose="020B0604020202020204" pitchFamily="34" charset="0"/>
              </a:rPr>
              <a:t>Brontë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: Jane Eyre</a:t>
            </a:r>
          </a:p>
          <a:p>
            <a:pPr algn="ctr" fontAlgn="t"/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George </a:t>
            </a:r>
            <a:r>
              <a:rPr lang="en-GB" sz="1400" dirty="0" err="1">
                <a:latin typeface="Arial" panose="020B0604020202020204" pitchFamily="34" charset="0"/>
                <a:cs typeface="Arial" panose="020B0604020202020204" pitchFamily="34" charset="0"/>
              </a:rPr>
              <a:t>Eliot:The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 Mill on the Floss</a:t>
            </a:r>
          </a:p>
          <a:p>
            <a:pPr algn="ctr" fontAlgn="t"/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Thomas Hardy: Tess of the D’Urbervilles</a:t>
            </a:r>
          </a:p>
          <a:p>
            <a:pPr algn="ctr" fontAlgn="t"/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D H Lawrence: Women in Love</a:t>
            </a:r>
          </a:p>
          <a:p>
            <a:pPr algn="ctr" fontAlgn="t"/>
            <a:r>
              <a:rPr lang="en-GB" sz="1400" dirty="0" err="1">
                <a:latin typeface="Arial" panose="020B0604020202020204" pitchFamily="34" charset="0"/>
                <a:cs typeface="Arial" panose="020B0604020202020204" pitchFamily="34" charset="0"/>
              </a:rPr>
              <a:t>Zora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 Neale Hurston: Their Eyes Were Watching God</a:t>
            </a:r>
          </a:p>
          <a:p>
            <a:pPr algn="ctr" fontAlgn="t"/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Sylvia Plath: The Bell Jar</a:t>
            </a:r>
          </a:p>
          <a:p>
            <a:pPr algn="ctr" fontAlgn="t"/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Toni Morrison: The Bluest Eye</a:t>
            </a:r>
          </a:p>
          <a:p>
            <a:pPr algn="ctr" fontAlgn="t"/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Jeanette </a:t>
            </a:r>
            <a:r>
              <a:rPr lang="en-GB" sz="1400" dirty="0" err="1">
                <a:latin typeface="Arial" panose="020B0604020202020204" pitchFamily="34" charset="0"/>
                <a:cs typeface="Arial" panose="020B0604020202020204" pitchFamily="34" charset="0"/>
              </a:rPr>
              <a:t>Winterson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: Oranges Are Not the Only Fruit</a:t>
            </a:r>
          </a:p>
          <a:p>
            <a:endParaRPr lang="en-GB" dirty="0"/>
          </a:p>
        </p:txBody>
      </p:sp>
      <p:grpSp>
        <p:nvGrpSpPr>
          <p:cNvPr id="10" name="Group 9"/>
          <p:cNvGrpSpPr/>
          <p:nvPr/>
        </p:nvGrpSpPr>
        <p:grpSpPr>
          <a:xfrm>
            <a:off x="2307280" y="1484784"/>
            <a:ext cx="4392488" cy="2520280"/>
            <a:chOff x="2181258" y="1484784"/>
            <a:chExt cx="4753800" cy="2520280"/>
          </a:xfrm>
        </p:grpSpPr>
        <p:sp>
          <p:nvSpPr>
            <p:cNvPr id="9" name="Rectangle 8"/>
            <p:cNvSpPr/>
            <p:nvPr/>
          </p:nvSpPr>
          <p:spPr>
            <a:xfrm>
              <a:off x="2182530" y="1484784"/>
              <a:ext cx="4752528" cy="576064"/>
            </a:xfrm>
            <a:prstGeom prst="rect">
              <a:avLst/>
            </a:prstGeom>
            <a:solidFill>
              <a:schemeClr val="accent1">
                <a:alpha val="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9" name="Rectangle 28"/>
            <p:cNvSpPr/>
            <p:nvPr/>
          </p:nvSpPr>
          <p:spPr>
            <a:xfrm>
              <a:off x="2181258" y="2060848"/>
              <a:ext cx="4752528" cy="1944216"/>
            </a:xfrm>
            <a:prstGeom prst="rect">
              <a:avLst/>
            </a:prstGeom>
            <a:solidFill>
              <a:schemeClr val="accent1">
                <a:alpha val="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cxnSp>
        <p:nvCxnSpPr>
          <p:cNvPr id="35" name="Straight Arrow Connector 34"/>
          <p:cNvCxnSpPr/>
          <p:nvPr/>
        </p:nvCxnSpPr>
        <p:spPr>
          <a:xfrm flipH="1" flipV="1">
            <a:off x="5652120" y="1916832"/>
            <a:ext cx="1368153" cy="937558"/>
          </a:xfrm>
          <a:prstGeom prst="straightConnector1">
            <a:avLst/>
          </a:prstGeom>
          <a:ln w="28575">
            <a:solidFill>
              <a:srgbClr val="F6924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63861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 animBg="1"/>
      <p:bldP spid="2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36723" y="1033529"/>
            <a:ext cx="8249199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Either</a:t>
            </a:r>
          </a:p>
          <a:p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8 </a:t>
            </a:r>
            <a:endParaRPr lang="en-US" sz="14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(a) 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Jane</a:t>
            </a:r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Austen: Sense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and Sensibility </a:t>
            </a:r>
          </a:p>
          <a:p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    ‘Writing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about women often portrays them as creatures 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of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emotion rather 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than reason.’ By   </a:t>
            </a:r>
          </a:p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    comparing Sense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and Sensibility 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with at least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one other text prescribed for this topic, 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discuss    </a:t>
            </a:r>
          </a:p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    how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far you 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have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found this to be the 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case.                                                                                                                                                                                                        								     </a:t>
            </a:r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[</a:t>
            </a:r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30</a:t>
            </a:r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]</a:t>
            </a:r>
            <a:endParaRPr lang="en-US" sz="1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Or</a:t>
            </a:r>
          </a:p>
          <a:p>
            <a:endParaRPr lang="en-US" sz="1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(b) 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Virginia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Woolf: 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Mrs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Dalloway</a:t>
            </a:r>
          </a:p>
          <a:p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    ‘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Literature by and about women is often very strong in its depiction of the inner life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.’ </a:t>
            </a:r>
          </a:p>
          <a:p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    Discuss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this aspect of writing 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by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comparing 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Mrs Dalloway with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at least one other text prescribed 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for  </a:t>
            </a:r>
          </a:p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   this topic.                     </a:t>
            </a:r>
          </a:p>
          <a:p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							     [</a:t>
            </a:r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30</a:t>
            </a:r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]</a:t>
            </a:r>
            <a:endParaRPr lang="en-US" sz="1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Or</a:t>
            </a:r>
          </a:p>
          <a:p>
            <a:endParaRPr lang="en-US" sz="1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‘Women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in literature are defined by their relationship with 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men.’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     By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comparing at least two texts prescribed for this 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topic, explore how far you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agree with this 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claim.    </a:t>
            </a:r>
          </a:p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    In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your answer 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you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must 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include discussion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of 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either Sense and Sensibility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and/or Mrs Dalloway.                                                                                           								     </a:t>
            </a:r>
          </a:p>
          <a:p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							      [</a:t>
            </a:r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30</a:t>
            </a:r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]</a:t>
            </a:r>
            <a:endParaRPr 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5328731" y="636095"/>
            <a:ext cx="3373705" cy="1351161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GB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The rubric will ask students to engage with the proposition in a variety of potential ways, for example:</a:t>
            </a:r>
          </a:p>
          <a:p>
            <a:r>
              <a:rPr lang="en-GB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-’By comparing text a and text b…discuss how far’</a:t>
            </a:r>
          </a:p>
          <a:p>
            <a:r>
              <a:rPr lang="en-GB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-’Discuss this aspect of writing’</a:t>
            </a:r>
          </a:p>
          <a:p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-’By comparing text a and text b…explore </a:t>
            </a:r>
            <a:r>
              <a:rPr lang="en-GB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how far’</a:t>
            </a:r>
          </a:p>
          <a:p>
            <a:r>
              <a:rPr lang="en-GB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‘Compare ways in which author a portrays..’</a:t>
            </a:r>
          </a:p>
          <a:p>
            <a:r>
              <a:rPr lang="en-GB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‘Consider how far…’</a:t>
            </a:r>
            <a:endParaRPr lang="en-GB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7" name="Straight Arrow Connector 6"/>
          <p:cNvCxnSpPr/>
          <p:nvPr/>
        </p:nvCxnSpPr>
        <p:spPr>
          <a:xfrm flipH="1">
            <a:off x="868597" y="824262"/>
            <a:ext cx="5040208" cy="828347"/>
          </a:xfrm>
          <a:prstGeom prst="straightConnector1">
            <a:avLst/>
          </a:prstGeom>
          <a:ln w="28575">
            <a:solidFill>
              <a:srgbClr val="F6924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ounded Rectangle 7"/>
          <p:cNvSpPr/>
          <p:nvPr/>
        </p:nvSpPr>
        <p:spPr>
          <a:xfrm>
            <a:off x="4716016" y="2378945"/>
            <a:ext cx="2016224" cy="1080120"/>
          </a:xfrm>
          <a:prstGeom prst="round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Assessment Objective weightings for this question:</a:t>
            </a:r>
          </a:p>
          <a:p>
            <a:endParaRPr lang="en-GB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AO3: 50%</a:t>
            </a:r>
            <a:endParaRPr lang="en-GB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AO4: 25%</a:t>
            </a:r>
            <a:endParaRPr lang="en-GB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AO1: 12.5%</a:t>
            </a:r>
            <a:endParaRPr lang="en-GB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AO5: 12.5%</a:t>
            </a:r>
            <a:endParaRPr lang="en-GB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9" name="Straight Arrow Connector 8"/>
          <p:cNvCxnSpPr>
            <a:stCxn id="8" idx="3"/>
          </p:cNvCxnSpPr>
          <p:nvPr/>
        </p:nvCxnSpPr>
        <p:spPr>
          <a:xfrm flipV="1">
            <a:off x="6732240" y="2710402"/>
            <a:ext cx="1296144" cy="208603"/>
          </a:xfrm>
          <a:prstGeom prst="straightConnector1">
            <a:avLst/>
          </a:prstGeom>
          <a:ln w="28575">
            <a:solidFill>
              <a:srgbClr val="B7D448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ounded Rectangle 11"/>
          <p:cNvSpPr/>
          <p:nvPr/>
        </p:nvSpPr>
        <p:spPr>
          <a:xfrm>
            <a:off x="5908805" y="97912"/>
            <a:ext cx="2776207" cy="1611685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There </a:t>
            </a:r>
            <a:r>
              <a:rPr lang="en-GB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are three comparative essay questions set for each topic area.  Students should spend 1 hour and 15 minutes responding to </a:t>
            </a:r>
            <a:r>
              <a:rPr lang="en-GB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one </a:t>
            </a:r>
            <a:r>
              <a:rPr lang="en-GB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of the three comparative essay questions.  </a:t>
            </a:r>
          </a:p>
          <a:p>
            <a:endParaRPr lang="en-GB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Questions (a), (b) and (c) will always offer students a proposition to engage with at the head of the question.</a:t>
            </a:r>
          </a:p>
          <a:p>
            <a:endParaRPr lang="en-GB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4" name="Straight Arrow Connector 13"/>
          <p:cNvCxnSpPr/>
          <p:nvPr/>
        </p:nvCxnSpPr>
        <p:spPr>
          <a:xfrm flipH="1">
            <a:off x="899592" y="836712"/>
            <a:ext cx="5012172" cy="3816424"/>
          </a:xfrm>
          <a:prstGeom prst="straightConnector1">
            <a:avLst/>
          </a:prstGeom>
          <a:ln w="28575">
            <a:solidFill>
              <a:srgbClr val="F6924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H="1">
            <a:off x="718679" y="836712"/>
            <a:ext cx="5192705" cy="2352297"/>
          </a:xfrm>
          <a:prstGeom prst="straightConnector1">
            <a:avLst/>
          </a:prstGeom>
          <a:ln w="28575">
            <a:solidFill>
              <a:srgbClr val="F6924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ounded Rectangle 22"/>
          <p:cNvSpPr/>
          <p:nvPr/>
        </p:nvSpPr>
        <p:spPr>
          <a:xfrm>
            <a:off x="6823666" y="2451438"/>
            <a:ext cx="1838302" cy="668151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GB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Question (b) will </a:t>
            </a: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always ask students to refer to the </a:t>
            </a:r>
            <a:r>
              <a:rPr lang="en-GB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second </a:t>
            </a:r>
            <a:r>
              <a:rPr lang="en-GB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core </a:t>
            </a:r>
            <a:r>
              <a:rPr lang="en-GB" sz="1000" b="1" dirty="0">
                <a:latin typeface="Arial" panose="020B0604020202020204" pitchFamily="34" charset="0"/>
                <a:cs typeface="Arial" panose="020B0604020202020204" pitchFamily="34" charset="0"/>
              </a:rPr>
              <a:t>text </a:t>
            </a: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and one other</a:t>
            </a:r>
            <a:r>
              <a:rPr lang="en-GB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sp>
        <p:nvSpPr>
          <p:cNvPr id="24" name="Rounded Rectangle 23"/>
          <p:cNvSpPr/>
          <p:nvPr/>
        </p:nvSpPr>
        <p:spPr>
          <a:xfrm>
            <a:off x="6732240" y="3974438"/>
            <a:ext cx="1838302" cy="668151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Question c will always ask students to refer to at least one of the two </a:t>
            </a:r>
            <a:r>
              <a:rPr lang="en-GB" sz="1000" b="1" dirty="0">
                <a:latin typeface="Arial" panose="020B0604020202020204" pitchFamily="34" charset="0"/>
                <a:cs typeface="Arial" panose="020B0604020202020204" pitchFamily="34" charset="0"/>
              </a:rPr>
              <a:t>core texts </a:t>
            </a: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and one other. </a:t>
            </a:r>
          </a:p>
        </p:txBody>
      </p:sp>
      <p:cxnSp>
        <p:nvCxnSpPr>
          <p:cNvPr id="28" name="Straight Arrow Connector 27"/>
          <p:cNvCxnSpPr>
            <a:stCxn id="24" idx="1"/>
          </p:cNvCxnSpPr>
          <p:nvPr/>
        </p:nvCxnSpPr>
        <p:spPr>
          <a:xfrm flipH="1">
            <a:off x="791127" y="4308514"/>
            <a:ext cx="5941113" cy="334075"/>
          </a:xfrm>
          <a:prstGeom prst="straightConnector1">
            <a:avLst/>
          </a:prstGeom>
          <a:ln w="28575">
            <a:solidFill>
              <a:srgbClr val="F6924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>
            <a:off x="6732240" y="2918679"/>
            <a:ext cx="1296144" cy="1158393"/>
          </a:xfrm>
          <a:prstGeom prst="straightConnector1">
            <a:avLst/>
          </a:prstGeom>
          <a:ln w="28575">
            <a:solidFill>
              <a:srgbClr val="B7D448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>
            <a:off x="6719486" y="2918679"/>
            <a:ext cx="1308898" cy="2742569"/>
          </a:xfrm>
          <a:prstGeom prst="straightConnector1">
            <a:avLst/>
          </a:prstGeom>
          <a:ln w="28575">
            <a:solidFill>
              <a:srgbClr val="B7D448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/>
          <p:nvPr/>
        </p:nvCxnSpPr>
        <p:spPr>
          <a:xfrm flipH="1">
            <a:off x="842028" y="1047155"/>
            <a:ext cx="6013122" cy="605454"/>
          </a:xfrm>
          <a:prstGeom prst="straightConnector1">
            <a:avLst/>
          </a:prstGeom>
          <a:ln w="28575">
            <a:solidFill>
              <a:srgbClr val="F6924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/>
          <p:cNvCxnSpPr/>
          <p:nvPr/>
        </p:nvCxnSpPr>
        <p:spPr>
          <a:xfrm flipH="1">
            <a:off x="2942809" y="1321311"/>
            <a:ext cx="2385922" cy="955561"/>
          </a:xfrm>
          <a:prstGeom prst="straightConnector1">
            <a:avLst/>
          </a:prstGeom>
          <a:ln w="28575">
            <a:solidFill>
              <a:srgbClr val="F6924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Rounded Rectangle 4"/>
          <p:cNvSpPr/>
          <p:nvPr/>
        </p:nvSpPr>
        <p:spPr>
          <a:xfrm>
            <a:off x="6840705" y="839706"/>
            <a:ext cx="1789099" cy="676287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GB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Question (a) will always ask students to refer to the first </a:t>
            </a:r>
            <a:r>
              <a:rPr lang="en-GB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core text </a:t>
            </a:r>
            <a:r>
              <a:rPr lang="en-GB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and one other.</a:t>
            </a:r>
          </a:p>
        </p:txBody>
      </p:sp>
      <p:cxnSp>
        <p:nvCxnSpPr>
          <p:cNvPr id="26" name="Straight Arrow Connector 25"/>
          <p:cNvCxnSpPr>
            <a:stCxn id="23" idx="1"/>
          </p:cNvCxnSpPr>
          <p:nvPr/>
        </p:nvCxnSpPr>
        <p:spPr>
          <a:xfrm flipH="1">
            <a:off x="954561" y="2785514"/>
            <a:ext cx="5869105" cy="393223"/>
          </a:xfrm>
          <a:prstGeom prst="straightConnector1">
            <a:avLst/>
          </a:prstGeom>
          <a:ln w="28575">
            <a:solidFill>
              <a:srgbClr val="F6924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888195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4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5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5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6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  <p:bldP spid="12" grpId="0" animBg="1"/>
      <p:bldP spid="23" grpId="0" animBg="1"/>
      <p:bldP spid="24" grpId="0" animBg="1"/>
      <p:bldP spid="5" grpId="0" animBg="1"/>
    </p:bldLst>
  </p:timing>
</p:sld>
</file>

<file path=ppt/theme/theme1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279</TotalTime>
  <Words>1011</Words>
  <Application>Microsoft Office PowerPoint</Application>
  <PresentationFormat>On-screen Show (4:3)</PresentationFormat>
  <Paragraphs>96</Paragraphs>
  <Slides>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1_Custom Design</vt:lpstr>
      <vt:lpstr>PowerPoint Presentation</vt:lpstr>
      <vt:lpstr>Guidance</vt:lpstr>
      <vt:lpstr>PowerPoint Presentation</vt:lpstr>
      <vt:lpstr>PowerPoint Presentation</vt:lpstr>
      <vt:lpstr>PowerPoint Presentation</vt:lpstr>
    </vt:vector>
  </TitlesOfParts>
  <Company>Cambridge Assessment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 Level English Literature H47202 interactive SAM</dc:title>
  <dc:creator>OCR</dc:creator>
  <cp:keywords>English, Literature, Prose, Poetry</cp:keywords>
  <cp:lastModifiedBy>Edward Stokes</cp:lastModifiedBy>
  <cp:revision>29</cp:revision>
  <dcterms:created xsi:type="dcterms:W3CDTF">2015-10-07T12:54:48Z</dcterms:created>
  <dcterms:modified xsi:type="dcterms:W3CDTF">2016-08-08T12:52:50Z</dcterms:modified>
</cp:coreProperties>
</file>