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phie Maloney" initials="SM" lastIdx="1" clrIdx="0"/>
  <p:cmAuthor id="1" name="Alix Boyes" initials="AB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246"/>
    <a:srgbClr val="5C9330"/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A7F4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0708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5C933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cr.org.uk/Images/171432-unit-h472-1-drama-and-poetry-pre-1900-sample-assessment-materials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28" y="36534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H470 </a:t>
            </a:r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87"/>
            <a:ext cx="9144000" cy="6859037"/>
          </a:xfrm>
        </p:spPr>
      </p:pic>
      <p:sp>
        <p:nvSpPr>
          <p:cNvPr id="7" name="TextBox 9"/>
          <p:cNvSpPr txBox="1"/>
          <p:nvPr/>
        </p:nvSpPr>
        <p:spPr>
          <a:xfrm>
            <a:off x="475928" y="3547175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H472/01</a:t>
            </a:r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b="1" dirty="0" smtClean="0">
                <a:solidFill>
                  <a:schemeClr val="bg1"/>
                </a:solidFill>
              </a:rPr>
              <a:t>Drama </a:t>
            </a:r>
            <a:r>
              <a:rPr lang="en-GB" sz="2600" b="1" dirty="0">
                <a:solidFill>
                  <a:schemeClr val="bg1"/>
                </a:solidFill>
              </a:rPr>
              <a:t>and poetry pre-1900 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H472/01 OCR A Level English Literature exam paper.  Our aim is to explain how candidates should approach each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advice given is the same for all questions across all of the set texts as question wording and structure is consistent.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of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</a:t>
            </a:r>
            <a:r>
              <a:rPr lang="en-GB" sz="1400" dirty="0" smtClean="0"/>
              <a:t>percentage weighting </a:t>
            </a:r>
            <a:r>
              <a:rPr lang="en-GB" sz="1400" dirty="0"/>
              <a:t>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113067" y="2924944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“This will always be a comparison based on a cultural or social situation with a clear thematic link between the situations and/or experiences.”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320979" y="3284984"/>
            <a:ext cx="792088" cy="5458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20272" y="4947045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 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6221164" y="4869160"/>
            <a:ext cx="799108" cy="331073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9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356" y="480276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" b="1" dirty="0"/>
              <a:t>Section </a:t>
            </a:r>
            <a:r>
              <a:rPr lang="en-GB" sz="1500" b="1" dirty="0" smtClean="0"/>
              <a:t>1</a:t>
            </a:r>
            <a:endParaRPr lang="en-GB" sz="1500" b="1" dirty="0"/>
          </a:p>
          <a:p>
            <a:pPr marL="0" indent="0" algn="ctr">
              <a:buNone/>
            </a:pPr>
            <a:r>
              <a:rPr lang="en-GB" sz="1500" b="1" dirty="0" smtClean="0"/>
              <a:t>Shakespeare</a:t>
            </a:r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US" sz="1400" dirty="0"/>
              <a:t>Answer</a:t>
            </a:r>
            <a:r>
              <a:rPr lang="en-US" sz="1400" b="1" dirty="0"/>
              <a:t> one </a:t>
            </a:r>
            <a:r>
              <a:rPr lang="en-US" sz="1400" dirty="0"/>
              <a:t>question, </a:t>
            </a:r>
            <a:r>
              <a:rPr lang="en-US" sz="1400" b="1" dirty="0"/>
              <a:t>both parts (a) and (b)</a:t>
            </a:r>
            <a:r>
              <a:rPr lang="en-US" sz="1400" dirty="0"/>
              <a:t>, from this section. You should spend about 1 hour and 15 minutes on this section.</a:t>
            </a:r>
            <a:endParaRPr lang="en-GB" sz="1400" b="1" dirty="0"/>
          </a:p>
          <a:p>
            <a:pPr>
              <a:buAutoNum type="arabicPlain"/>
            </a:pPr>
            <a:r>
              <a:rPr lang="en-GB" sz="1400" b="1" i="1" dirty="0" smtClean="0"/>
              <a:t>Coriolanus</a:t>
            </a:r>
          </a:p>
          <a:p>
            <a:pPr>
              <a:buAutoNum type="alphaLcParenBoth"/>
            </a:pPr>
            <a:r>
              <a:rPr lang="en-US" sz="1400" dirty="0" smtClean="0"/>
              <a:t>Discuss </a:t>
            </a:r>
            <a:r>
              <a:rPr lang="en-US" sz="1400" dirty="0"/>
              <a:t>the following passage from Act 2 Scene 2, exploring Shakespeare’s </a:t>
            </a:r>
            <a:r>
              <a:rPr lang="en-US" sz="1400" dirty="0">
                <a:solidFill>
                  <a:srgbClr val="92D050"/>
                </a:solidFill>
              </a:rPr>
              <a:t>use of language and dramatic effects</a:t>
            </a:r>
            <a:r>
              <a:rPr lang="en-US" sz="1400" b="1" dirty="0" smtClean="0"/>
              <a:t>.                                                                                                                                </a:t>
            </a:r>
            <a:endParaRPr lang="en-US" sz="1400" b="1" dirty="0"/>
          </a:p>
          <a:p>
            <a:pPr marL="0" indent="0">
              <a:buNone/>
            </a:pPr>
            <a:r>
              <a:rPr lang="en-US" sz="1400" b="1" dirty="0" smtClean="0"/>
              <a:t>								[</a:t>
            </a:r>
            <a:r>
              <a:rPr lang="en-US" sz="1400" b="1" dirty="0"/>
              <a:t>15</a:t>
            </a:r>
            <a:r>
              <a:rPr lang="en-US" sz="1400" b="1" dirty="0" smtClean="0"/>
              <a:t>]</a:t>
            </a:r>
            <a:endParaRPr lang="en-US" sz="1400" b="1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GB" sz="1400" b="1" dirty="0" smtClean="0"/>
              <a:t>*In </a:t>
            </a:r>
            <a:r>
              <a:rPr lang="en-GB" sz="1400" b="1" dirty="0" smtClean="0">
                <a:hlinkClick r:id="rId2"/>
              </a:rPr>
              <a:t>the paper</a:t>
            </a:r>
            <a:r>
              <a:rPr lang="en-GB" sz="1400" b="1" dirty="0" smtClean="0"/>
              <a:t>, the extract will be printed underneath this question.</a:t>
            </a: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b="1" dirty="0" smtClean="0"/>
              <a:t>						</a:t>
            </a:r>
            <a:endParaRPr lang="en-GB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6660232" y="2521623"/>
            <a:ext cx="2016224" cy="81300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for this question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will be similar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year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year, but will vary depending on the extract that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is chosen.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4355976" y="2269465"/>
            <a:ext cx="2304256" cy="58748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1503196" y="97304"/>
            <a:ext cx="2016224" cy="7394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must answer a compulsory two part question on their set text.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11760" y="836712"/>
            <a:ext cx="792088" cy="50405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549802" y="272116"/>
            <a:ext cx="2016224" cy="5823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should split their time equally between part (a) and part (b).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553202" y="854436"/>
            <a:ext cx="0" cy="4161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7024264" y="3829809"/>
            <a:ext cx="2016224" cy="7920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AO2: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AO1: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644008" y="3514631"/>
            <a:ext cx="2016224" cy="63035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indicates to students that AO2 is the dominant assessment objective for this question. 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156176" y="2382479"/>
            <a:ext cx="894949" cy="111465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7956376" y="2856946"/>
            <a:ext cx="9250" cy="95536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4493809" y="3499369"/>
            <a:ext cx="1518351" cy="4725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extract will be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approximately 35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– 65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lines long.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>
            <a:stCxn id="21" idx="1"/>
          </p:cNvCxnSpPr>
          <p:nvPr/>
        </p:nvCxnSpPr>
        <p:spPr>
          <a:xfrm flipH="1" flipV="1">
            <a:off x="2505125" y="3192269"/>
            <a:ext cx="1988684" cy="54336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28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1" grpId="0" animBg="1"/>
      <p:bldP spid="18" grpId="0" animBg="1"/>
      <p:bldP spid="24" grpId="0" animBg="1"/>
      <p:bldP spid="2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356" y="480276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" b="1" dirty="0"/>
              <a:t>Section </a:t>
            </a:r>
            <a:r>
              <a:rPr lang="en-GB" sz="1500" b="1" dirty="0" smtClean="0"/>
              <a:t>1</a:t>
            </a:r>
            <a:endParaRPr lang="en-GB" sz="1500" b="1" dirty="0"/>
          </a:p>
          <a:p>
            <a:pPr marL="0" indent="0" algn="ctr">
              <a:buNone/>
            </a:pPr>
            <a:r>
              <a:rPr lang="en-GB" sz="1500" b="1" dirty="0" smtClean="0"/>
              <a:t>Shakespeare</a:t>
            </a:r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US" sz="1400" dirty="0"/>
              <a:t>Answer</a:t>
            </a:r>
            <a:r>
              <a:rPr lang="en-US" sz="1400" b="1" dirty="0"/>
              <a:t> one </a:t>
            </a:r>
            <a:r>
              <a:rPr lang="en-US" sz="1400" dirty="0"/>
              <a:t>question, </a:t>
            </a:r>
            <a:r>
              <a:rPr lang="en-US" sz="1400" b="1" dirty="0"/>
              <a:t>both parts (a) and (b)</a:t>
            </a:r>
            <a:r>
              <a:rPr lang="en-US" sz="1400" dirty="0"/>
              <a:t>, from this section. You should spend about 1 hour and 15 minutes on this section.</a:t>
            </a:r>
            <a:endParaRPr lang="en-GB" sz="1400" b="1" dirty="0"/>
          </a:p>
          <a:p>
            <a:pPr>
              <a:buAutoNum type="arabicPlain"/>
            </a:pPr>
            <a:r>
              <a:rPr lang="en-GB" sz="1400" b="1" i="1" dirty="0" smtClean="0"/>
              <a:t>Coriolanus</a:t>
            </a:r>
          </a:p>
          <a:p>
            <a:pPr marL="0" indent="0">
              <a:buNone/>
            </a:pPr>
            <a:endParaRPr lang="en-GB" sz="1400" b="1" i="1" dirty="0" smtClean="0"/>
          </a:p>
          <a:p>
            <a:pPr>
              <a:buAutoNum type="alphaLcParenBoth" startAt="2"/>
            </a:pPr>
            <a:r>
              <a:rPr lang="en-US" sz="1400" dirty="0" smtClean="0">
                <a:solidFill>
                  <a:srgbClr val="F69240"/>
                </a:solidFill>
              </a:rPr>
              <a:t>‘</a:t>
            </a:r>
            <a:r>
              <a:rPr lang="en-US" sz="1400" dirty="0">
                <a:solidFill>
                  <a:srgbClr val="F69240"/>
                </a:solidFill>
              </a:rPr>
              <a:t>More a victim of his own arrogance than of political plotting.’ </a:t>
            </a:r>
            <a:endParaRPr lang="en-US" sz="1400" dirty="0" smtClean="0">
              <a:solidFill>
                <a:srgbClr val="F69240"/>
              </a:solidFill>
            </a:endParaRPr>
          </a:p>
          <a:p>
            <a:pPr>
              <a:buAutoNum type="alphaLcParenBoth" startAt="2"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>
                <a:solidFill>
                  <a:srgbClr val="F69240"/>
                </a:solidFill>
              </a:rPr>
              <a:t>Using </a:t>
            </a:r>
            <a:r>
              <a:rPr lang="en-US" sz="1400" dirty="0">
                <a:solidFill>
                  <a:srgbClr val="F69240"/>
                </a:solidFill>
              </a:rPr>
              <a:t>your knowledge of the play as a whole</a:t>
            </a:r>
            <a:r>
              <a:rPr lang="en-US" sz="1400" dirty="0"/>
              <a:t>, show how far you agree with </a:t>
            </a:r>
            <a:r>
              <a:rPr lang="en-US" sz="1400" dirty="0">
                <a:solidFill>
                  <a:srgbClr val="F69240"/>
                </a:solidFill>
              </a:rPr>
              <a:t>this view of the character Coriolanus. </a:t>
            </a:r>
            <a:endParaRPr lang="en-US" sz="1400" dirty="0" smtClean="0">
              <a:solidFill>
                <a:srgbClr val="F69240"/>
              </a:solidFill>
            </a:endParaRP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Remember </a:t>
            </a:r>
            <a:r>
              <a:rPr lang="en-US" sz="1400" dirty="0"/>
              <a:t>to support your answer with </a:t>
            </a:r>
            <a:r>
              <a:rPr lang="en-US" sz="1400" dirty="0">
                <a:solidFill>
                  <a:srgbClr val="B7D448"/>
                </a:solidFill>
              </a:rPr>
              <a:t>reference to different interpretations</a:t>
            </a:r>
            <a:r>
              <a:rPr lang="en-US" sz="1400" dirty="0"/>
              <a:t>.</a:t>
            </a:r>
            <a:r>
              <a:rPr lang="en-US" sz="1400" b="1" dirty="0"/>
              <a:t> </a:t>
            </a:r>
            <a:r>
              <a:rPr lang="en-US" sz="1400" b="1" dirty="0" smtClean="0"/>
              <a:t>		        [</a:t>
            </a:r>
            <a:r>
              <a:rPr lang="en-US" sz="1400" b="1" dirty="0"/>
              <a:t>15]</a:t>
            </a:r>
            <a:endParaRPr lang="en-US" sz="1400" b="1" dirty="0" smtClean="0"/>
          </a:p>
          <a:p>
            <a:pPr marL="0" indent="0" algn="r">
              <a:buNone/>
            </a:pPr>
            <a:endParaRPr lang="en-US" sz="1400" b="1" dirty="0"/>
          </a:p>
          <a:p>
            <a:pPr marL="0" indent="0" algn="r">
              <a:buNone/>
            </a:pPr>
            <a:r>
              <a:rPr lang="en-US" sz="1400" b="1" dirty="0" smtClean="0"/>
              <a:t>[30]</a:t>
            </a:r>
            <a:endParaRPr lang="en-US" sz="1400" b="1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b="1" dirty="0" smtClean="0"/>
              <a:t>						</a:t>
            </a:r>
            <a:endParaRPr lang="en-GB" sz="1400" dirty="0"/>
          </a:p>
        </p:txBody>
      </p:sp>
      <p:sp>
        <p:nvSpPr>
          <p:cNvPr id="51" name="Rounded Rectangle 50"/>
          <p:cNvSpPr/>
          <p:nvPr/>
        </p:nvSpPr>
        <p:spPr>
          <a:xfrm>
            <a:off x="1907704" y="206224"/>
            <a:ext cx="2016224" cy="7394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must answer a compulsory two part question on their set text – this slide is an example of part (b).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15816" y="945632"/>
            <a:ext cx="720080" cy="4161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660232" y="358543"/>
            <a:ext cx="2210768" cy="5823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Students should split their time equally between part (a) and part (b).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862888" y="945632"/>
            <a:ext cx="0" cy="4161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801210" y="3930674"/>
            <a:ext cx="2161880" cy="100748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50%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AO5: 50%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713552" y="3056037"/>
            <a:ext cx="2298671" cy="63035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instruction reminds students that AO5 is assessed in this part of the question. 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>
            <a:stCxn id="25" idx="1"/>
          </p:cNvCxnSpPr>
          <p:nvPr/>
        </p:nvCxnSpPr>
        <p:spPr>
          <a:xfrm flipH="1">
            <a:off x="5040368" y="3371215"/>
            <a:ext cx="1673184" cy="20180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2448176" y="3927428"/>
            <a:ext cx="2016224" cy="5823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reminds students that they should range across the whole text.</a:t>
            </a:r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H="1" flipV="1">
            <a:off x="3347864" y="3095443"/>
            <a:ext cx="108424" cy="83198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1" idx="0"/>
          </p:cNvCxnSpPr>
          <p:nvPr/>
        </p:nvCxnSpPr>
        <p:spPr>
          <a:xfrm flipV="1">
            <a:off x="5509943" y="2910457"/>
            <a:ext cx="708292" cy="78306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6660231" y="1700807"/>
            <a:ext cx="2298671" cy="7599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always be a proposition at the head of the question but it will change for each exam.</a:t>
            </a:r>
          </a:p>
        </p:txBody>
      </p:sp>
      <p:cxnSp>
        <p:nvCxnSpPr>
          <p:cNvPr id="37" name="Straight Arrow Connector 36"/>
          <p:cNvCxnSpPr>
            <a:stCxn id="36" idx="1"/>
          </p:cNvCxnSpPr>
          <p:nvPr/>
        </p:nvCxnSpPr>
        <p:spPr>
          <a:xfrm flipH="1">
            <a:off x="5580112" y="2080780"/>
            <a:ext cx="1080119" cy="26810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892398" y="3693522"/>
            <a:ext cx="293677" cy="29116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5943150" y="4646330"/>
            <a:ext cx="1671188" cy="63035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mark for both part (a) and part (b)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899832" y="4149081"/>
            <a:ext cx="1272568" cy="49724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4501831" y="3693522"/>
            <a:ext cx="2016224" cy="6706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part of the question is variable and will change for each exam.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63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8" grpId="0" animBg="1"/>
      <p:bldP spid="24" grpId="0" animBg="1"/>
      <p:bldP spid="25" grpId="0" animBg="1"/>
      <p:bldP spid="29" grpId="0" animBg="1"/>
      <p:bldP spid="36" grpId="0" animBg="1"/>
      <p:bldP spid="34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1925" y="910094"/>
            <a:ext cx="75608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Section 2 </a:t>
            </a:r>
          </a:p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Drama and poetry pre-1900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Answer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question from this section. You should spend about 1 hour and 15 minutes on this section.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971602" y="2744924"/>
            <a:ext cx="1440158" cy="25202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411760" y="2331673"/>
            <a:ext cx="2776207" cy="6652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always be six questions to choose from in this section and students must answer one. 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867589" y="3928483"/>
            <a:ext cx="2016224" cy="127845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Assessment Objective weightings for this question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AO3 – 50% </a:t>
            </a:r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– 25</a:t>
            </a:r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– 12.5% </a:t>
            </a:r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– 12.5%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0981" y="2827339"/>
            <a:ext cx="82089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‘Forbidden tastes are sweetest.’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F692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dirty="0">
                <a:solidFill>
                  <a:srgbClr val="F692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light of this view, consider ways in which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writers explore the attraction of that which is forbidden.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answer, compare one drama text and one poetry text from the above lists.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30]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089031" y="404664"/>
            <a:ext cx="2776207" cy="66527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Section 1 and 2 carry equal marks so students are advised to spend 1 hour and 15 minutes on each section.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451388" y="1069943"/>
            <a:ext cx="1025745" cy="51197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5669860" y="2334673"/>
            <a:ext cx="2776207" cy="5362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part of the question will be similarly worded each year.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3979474" y="2852936"/>
            <a:ext cx="1690386" cy="65599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540981" y="4299576"/>
            <a:ext cx="2776207" cy="5362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rubric about comparing one drama text with one poetry text is fixed and will remain in place.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1929085" y="4005064"/>
            <a:ext cx="0" cy="29451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2743815" y="5005243"/>
            <a:ext cx="2776207" cy="5362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part of the question is variable and will change each year.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283968" y="3760877"/>
            <a:ext cx="2167420" cy="124436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2555777" y="3356993"/>
            <a:ext cx="1728191" cy="164825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883813" y="4509120"/>
            <a:ext cx="388952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83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6" grpId="0" animBg="1"/>
      <p:bldP spid="35" grpId="0" animBg="1"/>
      <p:bldP spid="37" grpId="0" animBg="1"/>
      <p:bldP spid="41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710</Words>
  <Application>Microsoft Office PowerPoint</Application>
  <PresentationFormat>On-screen Show (4:3)</PresentationFormat>
  <Paragraphs>95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Literature H47201 interactive SAM</dc:title>
  <dc:creator>OCR</dc:creator>
  <cp:keywords>English, Literature, Shakespeare, Poetry</cp:keywords>
  <cp:lastModifiedBy>Edward Stokes</cp:lastModifiedBy>
  <cp:revision>28</cp:revision>
  <dcterms:created xsi:type="dcterms:W3CDTF">2015-10-07T12:54:48Z</dcterms:created>
  <dcterms:modified xsi:type="dcterms:W3CDTF">2016-08-08T12:48:56Z</dcterms:modified>
</cp:coreProperties>
</file>