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3" r:id="rId3"/>
    <p:sldId id="264" r:id="rId4"/>
  </p:sldIdLst>
  <p:sldSz cx="7315200" cy="5486400" type="B5JIS"/>
  <p:notesSz cx="6858000" cy="9144000"/>
  <p:defaultTextStyle>
    <a:defPPr>
      <a:defRPr lang="en-US"/>
    </a:defPPr>
    <a:lvl1pPr marL="0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5736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1472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97208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62944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28680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94415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60152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25888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76" autoAdjust="0"/>
    <p:restoredTop sz="94667" autoAdjust="0"/>
  </p:normalViewPr>
  <p:slideViewPr>
    <p:cSldViewPr>
      <p:cViewPr varScale="1">
        <p:scale>
          <a:sx n="93" d="100"/>
          <a:sy n="93" d="100"/>
        </p:scale>
        <p:origin x="-492" y="-102"/>
      </p:cViewPr>
      <p:guideLst>
        <p:guide orient="horz" pos="1728"/>
        <p:guide pos="23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1E3C2-B138-4B12-B568-755128EB4889}" type="datetimeFigureOut">
              <a:rPr lang="en-US" smtClean="0"/>
              <a:pPr/>
              <a:t>9/7/2008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DC1E9-F2CA-4F5B-89DD-D75BC8412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5736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1472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97208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62944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28680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94415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60152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25888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7315200" cy="548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953000"/>
            <a:ext cx="7315200" cy="128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 userDrawn="1"/>
        </p:nvSpPr>
        <p:spPr>
          <a:xfrm>
            <a:off x="46759" y="513099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Mechanics </a:t>
            </a:r>
            <a:r>
              <a:rPr lang="en-GB" dirty="0" smtClean="0"/>
              <a:t>– quiz 1</a:t>
            </a:r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5029200" y="23514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Physics</a:t>
            </a:r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0" y="235148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12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4343400" y="5126668"/>
            <a:ext cx="28990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Vectors,</a:t>
            </a:r>
            <a:r>
              <a:rPr lang="en-GB" baseline="0" dirty="0" smtClean="0"/>
              <a:t> scalars &amp; kinematics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1280161"/>
            <a:ext cx="6583680" cy="362077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219712"/>
            <a:ext cx="1645920" cy="468122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219712"/>
            <a:ext cx="4815840" cy="468122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1"/>
            <a:ext cx="6583680" cy="36207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3525520"/>
            <a:ext cx="6217920" cy="1089660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2325371"/>
            <a:ext cx="6217920" cy="1200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5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3147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9720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6294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286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9441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6015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2588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1280161"/>
            <a:ext cx="3230880" cy="362077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1280161"/>
            <a:ext cx="3230880" cy="362077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228090"/>
            <a:ext cx="3232150" cy="5118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00" b="1"/>
            </a:lvl1pPr>
            <a:lvl2pPr marL="365736" indent="0">
              <a:buNone/>
              <a:defRPr sz="1600" b="1"/>
            </a:lvl2pPr>
            <a:lvl3pPr marL="731472" indent="0">
              <a:buNone/>
              <a:defRPr sz="1400" b="1"/>
            </a:lvl3pPr>
            <a:lvl4pPr marL="1097208" indent="0">
              <a:buNone/>
              <a:defRPr sz="1300" b="1"/>
            </a:lvl4pPr>
            <a:lvl5pPr marL="1462944" indent="0">
              <a:buNone/>
              <a:defRPr sz="1300" b="1"/>
            </a:lvl5pPr>
            <a:lvl6pPr marL="1828680" indent="0">
              <a:buNone/>
              <a:defRPr sz="1300" b="1"/>
            </a:lvl6pPr>
            <a:lvl7pPr marL="2194415" indent="0">
              <a:buNone/>
              <a:defRPr sz="1300" b="1"/>
            </a:lvl7pPr>
            <a:lvl8pPr marL="2560152" indent="0">
              <a:buNone/>
              <a:defRPr sz="1300" b="1"/>
            </a:lvl8pPr>
            <a:lvl9pPr marL="2925888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1739900"/>
            <a:ext cx="3232150" cy="3161030"/>
          </a:xfrm>
          <a:prstGeom prst="rect">
            <a:avLst/>
          </a:prstGeo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1228090"/>
            <a:ext cx="3233420" cy="5118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00" b="1"/>
            </a:lvl1pPr>
            <a:lvl2pPr marL="365736" indent="0">
              <a:buNone/>
              <a:defRPr sz="1600" b="1"/>
            </a:lvl2pPr>
            <a:lvl3pPr marL="731472" indent="0">
              <a:buNone/>
              <a:defRPr sz="1400" b="1"/>
            </a:lvl3pPr>
            <a:lvl4pPr marL="1097208" indent="0">
              <a:buNone/>
              <a:defRPr sz="1300" b="1"/>
            </a:lvl4pPr>
            <a:lvl5pPr marL="1462944" indent="0">
              <a:buNone/>
              <a:defRPr sz="1300" b="1"/>
            </a:lvl5pPr>
            <a:lvl6pPr marL="1828680" indent="0">
              <a:buNone/>
              <a:defRPr sz="1300" b="1"/>
            </a:lvl6pPr>
            <a:lvl7pPr marL="2194415" indent="0">
              <a:buNone/>
              <a:defRPr sz="1300" b="1"/>
            </a:lvl7pPr>
            <a:lvl8pPr marL="2560152" indent="0">
              <a:buNone/>
              <a:defRPr sz="1300" b="1"/>
            </a:lvl8pPr>
            <a:lvl9pPr marL="2925888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1739900"/>
            <a:ext cx="3233420" cy="3161030"/>
          </a:xfrm>
          <a:prstGeom prst="rect">
            <a:avLst/>
          </a:prstGeo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9/7/2008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9/7/2008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9/7/2008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218440"/>
            <a:ext cx="2406650" cy="929640"/>
          </a:xfrm>
          <a:prstGeom prst="rect">
            <a:avLst/>
          </a:prstGeo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218441"/>
            <a:ext cx="4089400" cy="468249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1148081"/>
            <a:ext cx="2406650" cy="3752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 marL="365736" indent="0">
              <a:buNone/>
              <a:defRPr sz="1000"/>
            </a:lvl2pPr>
            <a:lvl3pPr marL="731472" indent="0">
              <a:buNone/>
              <a:defRPr sz="800"/>
            </a:lvl3pPr>
            <a:lvl4pPr marL="1097208" indent="0">
              <a:buNone/>
              <a:defRPr sz="700"/>
            </a:lvl4pPr>
            <a:lvl5pPr marL="1462944" indent="0">
              <a:buNone/>
              <a:defRPr sz="700"/>
            </a:lvl5pPr>
            <a:lvl6pPr marL="1828680" indent="0">
              <a:buNone/>
              <a:defRPr sz="700"/>
            </a:lvl6pPr>
            <a:lvl7pPr marL="2194415" indent="0">
              <a:buNone/>
              <a:defRPr sz="700"/>
            </a:lvl7pPr>
            <a:lvl8pPr marL="2560152" indent="0">
              <a:buNone/>
              <a:defRPr sz="700"/>
            </a:lvl8pPr>
            <a:lvl9pPr marL="292588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3840480"/>
            <a:ext cx="4389120" cy="453390"/>
          </a:xfrm>
          <a:prstGeom prst="rect">
            <a:avLst/>
          </a:prstGeo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490220"/>
            <a:ext cx="4389120" cy="3291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/>
            </a:lvl1pPr>
            <a:lvl2pPr marL="365736" indent="0">
              <a:buNone/>
              <a:defRPr sz="2200"/>
            </a:lvl2pPr>
            <a:lvl3pPr marL="731472" indent="0">
              <a:buNone/>
              <a:defRPr sz="1900"/>
            </a:lvl3pPr>
            <a:lvl4pPr marL="1097208" indent="0">
              <a:buNone/>
              <a:defRPr sz="1600"/>
            </a:lvl4pPr>
            <a:lvl5pPr marL="1462944" indent="0">
              <a:buNone/>
              <a:defRPr sz="1600"/>
            </a:lvl5pPr>
            <a:lvl6pPr marL="1828680" indent="0">
              <a:buNone/>
              <a:defRPr sz="1600"/>
            </a:lvl6pPr>
            <a:lvl7pPr marL="2194415" indent="0">
              <a:buNone/>
              <a:defRPr sz="1600"/>
            </a:lvl7pPr>
            <a:lvl8pPr marL="2560152" indent="0">
              <a:buNone/>
              <a:defRPr sz="1600"/>
            </a:lvl8pPr>
            <a:lvl9pPr marL="2925888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4293870"/>
            <a:ext cx="4389120" cy="6438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 marL="365736" indent="0">
              <a:buNone/>
              <a:defRPr sz="1000"/>
            </a:lvl2pPr>
            <a:lvl3pPr marL="731472" indent="0">
              <a:buNone/>
              <a:defRPr sz="800"/>
            </a:lvl3pPr>
            <a:lvl4pPr marL="1097208" indent="0">
              <a:buNone/>
              <a:defRPr sz="700"/>
            </a:lvl4pPr>
            <a:lvl5pPr marL="1462944" indent="0">
              <a:buNone/>
              <a:defRPr sz="700"/>
            </a:lvl5pPr>
            <a:lvl6pPr marL="1828680" indent="0">
              <a:buNone/>
              <a:defRPr sz="700"/>
            </a:lvl6pPr>
            <a:lvl7pPr marL="2194415" indent="0">
              <a:buNone/>
              <a:defRPr sz="700"/>
            </a:lvl7pPr>
            <a:lvl8pPr marL="2560152" indent="0">
              <a:buNone/>
              <a:defRPr sz="700"/>
            </a:lvl8pPr>
            <a:lvl9pPr marL="292588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7315200" cy="548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4953000"/>
            <a:ext cx="7315200" cy="128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6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152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 userDrawn="1"/>
        </p:nvSpPr>
        <p:spPr>
          <a:xfrm>
            <a:off x="46759" y="513099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Mechanics </a:t>
            </a:r>
            <a:r>
              <a:rPr lang="en-GB" dirty="0" smtClean="0"/>
              <a:t>– quiz 1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029200" y="23514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Physics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0" y="235148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12</a:t>
            </a:r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4343400" y="5126668"/>
            <a:ext cx="28990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Vectors,</a:t>
            </a:r>
            <a:r>
              <a:rPr lang="en-GB" baseline="0" dirty="0" smtClean="0"/>
              <a:t> scalars &amp; kinematics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1472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02" indent="-274302" algn="l" defTabSz="731472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21" indent="-228585" algn="l" defTabSz="731472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0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076" indent="-182868" algn="l" defTabSz="731472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812" indent="-182868" algn="l" defTabSz="731472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548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284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019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755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36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472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08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944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680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415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60152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25888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4800" y="838200"/>
            <a:ext cx="6858000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70C0"/>
                </a:solidFill>
              </a:rPr>
              <a:t>Quiz of work to date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5240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>
                <a:solidFill>
                  <a:schemeClr val="tx2"/>
                </a:solidFill>
              </a:rPr>
              <a:t>1/ </a:t>
            </a:r>
            <a:r>
              <a:rPr lang="en-GB" sz="1800" dirty="0" smtClean="0">
                <a:solidFill>
                  <a:schemeClr val="tx2"/>
                </a:solidFill>
              </a:rPr>
              <a:t>Define the term </a:t>
            </a:r>
            <a:r>
              <a:rPr lang="en-GB" sz="1800" b="1" dirty="0" smtClean="0">
                <a:solidFill>
                  <a:schemeClr val="tx2"/>
                </a:solidFill>
              </a:rPr>
              <a:t>‘</a:t>
            </a: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mechanics</a:t>
            </a:r>
            <a:r>
              <a:rPr lang="en-GB" sz="1800" b="1" dirty="0" smtClean="0">
                <a:solidFill>
                  <a:schemeClr val="tx2"/>
                </a:solidFill>
              </a:rPr>
              <a:t>’</a:t>
            </a:r>
            <a:endParaRPr lang="en-US" sz="1800" b="1" dirty="0" smtClean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1336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>
                <a:solidFill>
                  <a:schemeClr val="tx2"/>
                </a:solidFill>
              </a:rPr>
              <a:t>2a/ </a:t>
            </a:r>
            <a:r>
              <a:rPr lang="en-GB" sz="1800" dirty="0" smtClean="0">
                <a:solidFill>
                  <a:schemeClr val="tx2"/>
                </a:solidFill>
              </a:rPr>
              <a:t>What are the </a:t>
            </a: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scalar</a:t>
            </a:r>
            <a:r>
              <a:rPr lang="en-GB" sz="1800" dirty="0" smtClean="0">
                <a:solidFill>
                  <a:schemeClr val="tx2"/>
                </a:solidFill>
              </a:rPr>
              <a:t> terms for ‘how far’ &amp; ‘how fast’? </a:t>
            </a: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29718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>
                <a:solidFill>
                  <a:schemeClr val="tx2"/>
                </a:solidFill>
              </a:rPr>
              <a:t>3a/ </a:t>
            </a:r>
            <a:r>
              <a:rPr lang="en-GB" sz="1800" dirty="0" smtClean="0">
                <a:solidFill>
                  <a:schemeClr val="tx2"/>
                </a:solidFill>
              </a:rPr>
              <a:t>How do you calculate </a:t>
            </a: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average velocity</a:t>
            </a:r>
            <a:r>
              <a:rPr lang="en-GB" sz="1800" b="1" dirty="0" smtClean="0">
                <a:solidFill>
                  <a:schemeClr val="tx2"/>
                </a:solidFill>
              </a:rPr>
              <a:t>? </a:t>
            </a:r>
            <a:r>
              <a:rPr lang="en-GB" sz="1800" dirty="0" smtClean="0">
                <a:solidFill>
                  <a:schemeClr val="tx2"/>
                </a:solidFill>
              </a:rPr>
              <a:t>(equation)</a:t>
            </a:r>
          </a:p>
          <a:p>
            <a:r>
              <a:rPr lang="en-GB" sz="1800" b="1" dirty="0" smtClean="0">
                <a:solidFill>
                  <a:schemeClr val="tx2"/>
                </a:solidFill>
              </a:rPr>
              <a:t>3b/ </a:t>
            </a:r>
            <a:r>
              <a:rPr lang="en-GB" sz="1800" dirty="0" smtClean="0">
                <a:solidFill>
                  <a:schemeClr val="tx2"/>
                </a:solidFill>
              </a:rPr>
              <a:t>What are the </a:t>
            </a: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units</a:t>
            </a:r>
            <a:r>
              <a:rPr lang="en-GB" sz="1800" b="1" dirty="0" smtClean="0">
                <a:solidFill>
                  <a:schemeClr val="tx2"/>
                </a:solidFill>
              </a:rPr>
              <a:t> </a:t>
            </a:r>
            <a:r>
              <a:rPr lang="en-GB" sz="1800" dirty="0" smtClean="0">
                <a:solidFill>
                  <a:schemeClr val="tx2"/>
                </a:solidFill>
              </a:rPr>
              <a:t>of velocity?</a:t>
            </a: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24384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>
                <a:solidFill>
                  <a:schemeClr val="tx2"/>
                </a:solidFill>
              </a:rPr>
              <a:t>2b/ </a:t>
            </a:r>
            <a:r>
              <a:rPr lang="en-GB" sz="1800" dirty="0" smtClean="0">
                <a:solidFill>
                  <a:schemeClr val="tx2"/>
                </a:solidFill>
              </a:rPr>
              <a:t>What are the </a:t>
            </a: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vector</a:t>
            </a:r>
            <a:r>
              <a:rPr lang="en-GB" sz="1800" dirty="0" smtClean="0">
                <a:solidFill>
                  <a:schemeClr val="tx2"/>
                </a:solidFill>
              </a:rPr>
              <a:t> terms for ‘how far’ &amp; ‘how fast’? </a:t>
            </a: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38862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>
                <a:solidFill>
                  <a:schemeClr val="tx2"/>
                </a:solidFill>
              </a:rPr>
              <a:t>4a/ </a:t>
            </a:r>
            <a:r>
              <a:rPr lang="en-GB" sz="1800" dirty="0" smtClean="0">
                <a:solidFill>
                  <a:schemeClr val="tx2"/>
                </a:solidFill>
              </a:rPr>
              <a:t>Define </a:t>
            </a: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instantaneous velocity</a:t>
            </a:r>
            <a:r>
              <a:rPr lang="en-GB" sz="1800" b="1" dirty="0" smtClean="0">
                <a:solidFill>
                  <a:schemeClr val="tx2"/>
                </a:solidFill>
              </a:rPr>
              <a:t>? </a:t>
            </a:r>
            <a:endParaRPr lang="en-GB" sz="1800" dirty="0" smtClean="0">
              <a:solidFill>
                <a:schemeClr val="tx2"/>
              </a:solidFill>
            </a:endParaRPr>
          </a:p>
          <a:p>
            <a:r>
              <a:rPr lang="en-GB" sz="1800" b="1" dirty="0" smtClean="0">
                <a:solidFill>
                  <a:schemeClr val="tx2"/>
                </a:solidFill>
              </a:rPr>
              <a:t>4b/ </a:t>
            </a:r>
            <a:r>
              <a:rPr lang="en-GB" sz="1800" dirty="0" smtClean="0">
                <a:solidFill>
                  <a:schemeClr val="tx2"/>
                </a:solidFill>
              </a:rPr>
              <a:t>How do you calculate instantaneous velocity?</a:t>
            </a: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2433" y="1544548"/>
            <a:ext cx="304800" cy="3048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GB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2433" y="2133600"/>
            <a:ext cx="304800" cy="3048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GB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2433" y="2438400"/>
            <a:ext cx="3048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GB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2433" y="2971800"/>
            <a:ext cx="3048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GB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2433" y="3276600"/>
            <a:ext cx="304800" cy="3048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GB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2433" y="3886200"/>
            <a:ext cx="304800" cy="3048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GB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2433" y="4191000"/>
            <a:ext cx="304800" cy="3048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GB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954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>
                <a:solidFill>
                  <a:schemeClr val="tx2"/>
                </a:solidFill>
              </a:rPr>
              <a:t>5/ </a:t>
            </a:r>
            <a:r>
              <a:rPr lang="en-GB" sz="1800" dirty="0" smtClean="0">
                <a:solidFill>
                  <a:schemeClr val="tx2"/>
                </a:solidFill>
              </a:rPr>
              <a:t>Define the term </a:t>
            </a:r>
            <a:r>
              <a:rPr lang="en-GB" sz="1800" b="1" dirty="0" smtClean="0">
                <a:solidFill>
                  <a:schemeClr val="tx2"/>
                </a:solidFill>
              </a:rPr>
              <a:t>‘</a:t>
            </a: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acceleration</a:t>
            </a:r>
            <a:r>
              <a:rPr lang="en-GB" sz="1800" b="1" dirty="0" smtClean="0">
                <a:solidFill>
                  <a:schemeClr val="tx2"/>
                </a:solidFill>
              </a:rPr>
              <a:t>’ </a:t>
            </a:r>
            <a:r>
              <a:rPr lang="en-GB" sz="1800" dirty="0" smtClean="0">
                <a:solidFill>
                  <a:schemeClr val="tx2"/>
                </a:solidFill>
              </a:rPr>
              <a:t>and give its </a:t>
            </a: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units</a:t>
            </a:r>
            <a:r>
              <a:rPr lang="en-GB" sz="1800" b="1" dirty="0" smtClean="0">
                <a:solidFill>
                  <a:schemeClr val="tx2"/>
                </a:solidFill>
              </a:rPr>
              <a:t>.</a:t>
            </a:r>
            <a:endParaRPr lang="en-US" sz="1800" b="1" dirty="0" smtClean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905000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>
                <a:solidFill>
                  <a:schemeClr val="tx2"/>
                </a:solidFill>
              </a:rPr>
              <a:t>6a/ </a:t>
            </a:r>
            <a:r>
              <a:rPr lang="en-GB" sz="1800" dirty="0" smtClean="0">
                <a:solidFill>
                  <a:schemeClr val="tx2"/>
                </a:solidFill>
              </a:rPr>
              <a:t>A horse is running around a circular track at constant        </a:t>
            </a:r>
          </a:p>
          <a:p>
            <a:r>
              <a:rPr lang="en-GB" sz="1800" dirty="0" smtClean="0">
                <a:solidFill>
                  <a:schemeClr val="tx2"/>
                </a:solidFill>
              </a:rPr>
              <a:t> </a:t>
            </a:r>
            <a:r>
              <a:rPr lang="en-GB" sz="1800" dirty="0" smtClean="0">
                <a:solidFill>
                  <a:schemeClr val="tx2"/>
                </a:solidFill>
              </a:rPr>
              <a:t>     speed. </a:t>
            </a:r>
            <a:r>
              <a:rPr lang="en-GB" sz="1800" b="1" dirty="0" smtClean="0">
                <a:solidFill>
                  <a:schemeClr val="tx2"/>
                </a:solidFill>
              </a:rPr>
              <a:t>Is it accelerating</a:t>
            </a:r>
            <a:r>
              <a:rPr lang="en-GB" sz="1800" dirty="0" smtClean="0">
                <a:solidFill>
                  <a:schemeClr val="tx2"/>
                </a:solidFill>
              </a:rPr>
              <a:t>?</a:t>
            </a:r>
          </a:p>
          <a:p>
            <a:r>
              <a:rPr lang="en-GB" sz="1800" b="1" dirty="0" smtClean="0">
                <a:solidFill>
                  <a:schemeClr val="tx2"/>
                </a:solidFill>
              </a:rPr>
              <a:t>6b/ </a:t>
            </a:r>
            <a:r>
              <a:rPr lang="en-GB" sz="1800" dirty="0" smtClean="0">
                <a:solidFill>
                  <a:schemeClr val="tx2"/>
                </a:solidFill>
              </a:rPr>
              <a:t>Explain your answer. (1 sentence)</a:t>
            </a: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3087469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>
                <a:solidFill>
                  <a:schemeClr val="tx2"/>
                </a:solidFill>
              </a:rPr>
              <a:t>7/ </a:t>
            </a:r>
            <a:r>
              <a:rPr lang="en-GB" sz="1800" dirty="0" smtClean="0">
                <a:solidFill>
                  <a:schemeClr val="tx2"/>
                </a:solidFill>
              </a:rPr>
              <a:t>Define ‘</a:t>
            </a: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kinematics</a:t>
            </a:r>
            <a:r>
              <a:rPr lang="en-GB" sz="1800" b="1" dirty="0" smtClean="0">
                <a:solidFill>
                  <a:schemeClr val="tx2"/>
                </a:solidFill>
              </a:rPr>
              <a:t>’? </a:t>
            </a: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38100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>
                <a:solidFill>
                  <a:schemeClr val="tx2"/>
                </a:solidFill>
              </a:rPr>
              <a:t>8/ </a:t>
            </a:r>
            <a:r>
              <a:rPr lang="en-GB" sz="1800" dirty="0" smtClean="0">
                <a:solidFill>
                  <a:schemeClr val="tx2"/>
                </a:solidFill>
              </a:rPr>
              <a:t>What are </a:t>
            </a: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GB" sz="1800" dirty="0" smtClean="0">
                <a:solidFill>
                  <a:schemeClr val="tx2"/>
                </a:solidFill>
              </a:rPr>
              <a:t>, </a:t>
            </a: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u</a:t>
            </a:r>
            <a:r>
              <a:rPr lang="en-GB" sz="1800" dirty="0" smtClean="0">
                <a:solidFill>
                  <a:schemeClr val="tx2"/>
                </a:solidFill>
              </a:rPr>
              <a:t>, </a:t>
            </a: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v</a:t>
            </a:r>
            <a:r>
              <a:rPr lang="en-GB" sz="1800" dirty="0" smtClean="0">
                <a:solidFill>
                  <a:schemeClr val="tx2"/>
                </a:solidFill>
              </a:rPr>
              <a:t>, </a:t>
            </a: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GB" sz="1800" dirty="0" smtClean="0">
                <a:solidFill>
                  <a:schemeClr val="tx2"/>
                </a:solidFill>
              </a:rPr>
              <a:t> and </a:t>
            </a: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en-GB" sz="1800" dirty="0" smtClean="0">
                <a:solidFill>
                  <a:schemeClr val="tx2"/>
                </a:solidFill>
              </a:rPr>
              <a:t>?</a:t>
            </a: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2433" y="1295400"/>
            <a:ext cx="304800" cy="3048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GB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2433" y="1905000"/>
            <a:ext cx="304800" cy="3048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GB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2433" y="2438400"/>
            <a:ext cx="304800" cy="3048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GB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2433" y="3124200"/>
            <a:ext cx="304800" cy="3048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GB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2433" y="3865652"/>
            <a:ext cx="304800" cy="3048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GB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2" grpId="0"/>
      <p:bldP spid="10" grpId="0" animBg="1"/>
      <p:bldP spid="13" grpId="0" animBg="1"/>
      <p:bldP spid="14" grpId="0" animBg="1"/>
      <p:bldP spid="16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954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>
                <a:solidFill>
                  <a:schemeClr val="tx2"/>
                </a:solidFill>
              </a:rPr>
              <a:t>9/ </a:t>
            </a:r>
            <a:r>
              <a:rPr lang="en-GB" sz="1800" dirty="0" smtClean="0">
                <a:solidFill>
                  <a:schemeClr val="tx2"/>
                </a:solidFill>
              </a:rPr>
              <a:t>State what are the gradients of graphs of:</a:t>
            </a:r>
          </a:p>
          <a:p>
            <a:r>
              <a:rPr lang="en-GB" sz="1800" dirty="0" smtClean="0">
                <a:solidFill>
                  <a:schemeClr val="tx2"/>
                </a:solidFill>
              </a:rPr>
              <a:t>	</a:t>
            </a:r>
            <a:r>
              <a:rPr lang="en-GB" sz="1800" dirty="0" smtClean="0">
                <a:solidFill>
                  <a:schemeClr val="tx2"/>
                </a:solidFill>
              </a:rPr>
              <a:t>	(a) s/t </a:t>
            </a:r>
          </a:p>
          <a:p>
            <a:r>
              <a:rPr lang="en-GB" sz="1800" dirty="0" smtClean="0">
                <a:solidFill>
                  <a:schemeClr val="tx2"/>
                </a:solidFill>
              </a:rPr>
              <a:t>	</a:t>
            </a:r>
            <a:r>
              <a:rPr lang="en-GB" sz="1800" dirty="0" smtClean="0">
                <a:solidFill>
                  <a:schemeClr val="tx2"/>
                </a:solidFill>
              </a:rPr>
              <a:t>	(b) v/t</a:t>
            </a:r>
          </a:p>
          <a:p>
            <a:r>
              <a:rPr lang="en-GB" sz="1800" b="1" dirty="0" smtClean="0">
                <a:solidFill>
                  <a:schemeClr val="tx2"/>
                </a:solidFill>
              </a:rPr>
              <a:t>	</a:t>
            </a:r>
            <a:r>
              <a:rPr lang="en-GB" sz="1800" b="1" dirty="0" smtClean="0">
                <a:solidFill>
                  <a:schemeClr val="tx2"/>
                </a:solidFill>
              </a:rPr>
              <a:t>	</a:t>
            </a:r>
            <a:r>
              <a:rPr lang="en-GB" sz="1800" dirty="0" smtClean="0">
                <a:solidFill>
                  <a:schemeClr val="tx2"/>
                </a:solidFill>
              </a:rPr>
              <a:t>(c) a/t</a:t>
            </a: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2667000"/>
            <a:ext cx="670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>
                <a:solidFill>
                  <a:schemeClr val="tx2"/>
                </a:solidFill>
              </a:rPr>
              <a:t>10/ </a:t>
            </a:r>
            <a:r>
              <a:rPr lang="en-GB" sz="1800" dirty="0" smtClean="0">
                <a:solidFill>
                  <a:schemeClr val="tx2"/>
                </a:solidFill>
              </a:rPr>
              <a:t>Sketch s/t, v/t and a/t graphs for the following</a:t>
            </a:r>
            <a:r>
              <a:rPr lang="en-GB" sz="1800" dirty="0" smtClean="0">
                <a:solidFill>
                  <a:schemeClr val="tx2"/>
                </a:solidFill>
              </a:rPr>
              <a:t>:</a:t>
            </a:r>
          </a:p>
          <a:p>
            <a:endParaRPr lang="en-US" sz="1800" dirty="0" smtClean="0">
              <a:solidFill>
                <a:schemeClr val="tx2"/>
              </a:solidFill>
            </a:endParaRPr>
          </a:p>
          <a:p>
            <a:pPr lvl="0"/>
            <a:r>
              <a:rPr lang="en-GB" sz="1800" dirty="0" smtClean="0">
                <a:solidFill>
                  <a:schemeClr val="tx2"/>
                </a:solidFill>
              </a:rPr>
              <a:t>	(a) a </a:t>
            </a:r>
            <a:r>
              <a:rPr lang="en-GB" sz="1800" dirty="0" smtClean="0">
                <a:solidFill>
                  <a:schemeClr val="tx2"/>
                </a:solidFill>
              </a:rPr>
              <a:t>man diving off a cliff into the sea (ignore </a:t>
            </a:r>
            <a:r>
              <a:rPr lang="en-GB" sz="1800" dirty="0" smtClean="0">
                <a:solidFill>
                  <a:schemeClr val="tx2"/>
                </a:solidFill>
              </a:rPr>
              <a:t>AR)</a:t>
            </a:r>
            <a:endParaRPr lang="en-US" sz="1800" dirty="0" smtClean="0">
              <a:solidFill>
                <a:schemeClr val="tx2"/>
              </a:solidFill>
            </a:endParaRPr>
          </a:p>
          <a:p>
            <a:pPr lvl="0"/>
            <a:r>
              <a:rPr lang="en-GB" sz="1800" dirty="0" smtClean="0">
                <a:solidFill>
                  <a:schemeClr val="tx2"/>
                </a:solidFill>
              </a:rPr>
              <a:t>	(b) a </a:t>
            </a:r>
            <a:r>
              <a:rPr lang="en-GB" sz="1800" dirty="0" smtClean="0">
                <a:solidFill>
                  <a:schemeClr val="tx2"/>
                </a:solidFill>
              </a:rPr>
              <a:t>dog jumping up into the air to catch a ball</a:t>
            </a:r>
            <a:endParaRPr lang="en-US" sz="1800" dirty="0" smtClean="0">
              <a:solidFill>
                <a:schemeClr val="tx2"/>
              </a:solidFill>
            </a:endParaRPr>
          </a:p>
          <a:p>
            <a:pPr lvl="0"/>
            <a:r>
              <a:rPr lang="en-GB" sz="1800" dirty="0" smtClean="0">
                <a:solidFill>
                  <a:schemeClr val="tx2"/>
                </a:solidFill>
              </a:rPr>
              <a:t>	(c) a </a:t>
            </a:r>
            <a:r>
              <a:rPr lang="en-GB" sz="1800" dirty="0" smtClean="0">
                <a:solidFill>
                  <a:schemeClr val="tx2"/>
                </a:solidFill>
              </a:rPr>
              <a:t>girl on a trampoline (3 jumps)</a:t>
            </a: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2433" y="1295400"/>
            <a:ext cx="304800" cy="3048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GB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3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2433" y="3200400"/>
            <a:ext cx="304800" cy="3048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GB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3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2433" y="3505200"/>
            <a:ext cx="304800" cy="3048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GB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6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2433" y="3810000"/>
            <a:ext cx="304800" cy="3048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GB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9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304" y="4548475"/>
            <a:ext cx="23622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GB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/40 marks total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7" grpId="0" animBg="1"/>
      <p:bldP spid="10" grpId="0" animBg="1"/>
      <p:bldP spid="11" grpId="0" animBg="1"/>
      <p:bldP spid="13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192</Words>
  <Application>Microsoft Office PowerPoint</Application>
  <PresentationFormat>Custom</PresentationFormat>
  <Paragraphs>43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Dan Marsh</dc:creator>
  <cp:lastModifiedBy>Dr Dan Marsh</cp:lastModifiedBy>
  <cp:revision>45</cp:revision>
  <dcterms:created xsi:type="dcterms:W3CDTF">2008-08-30T18:16:19Z</dcterms:created>
  <dcterms:modified xsi:type="dcterms:W3CDTF">2008-09-07T18:57:09Z</dcterms:modified>
</cp:coreProperties>
</file>