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1" r:id="rId4"/>
    <p:sldId id="262" r:id="rId5"/>
    <p:sldId id="263" r:id="rId6"/>
    <p:sldId id="265" r:id="rId7"/>
  </p:sldIdLst>
  <p:sldSz cx="7315200" cy="5486400" type="B5JIS"/>
  <p:notesSz cx="6858000" cy="9144000"/>
  <p:defaultTextStyle>
    <a:defPPr>
      <a:defRPr lang="en-US"/>
    </a:defPPr>
    <a:lvl1pPr marL="0" algn="l" defTabSz="7314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36" algn="l" defTabSz="7314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72" algn="l" defTabSz="7314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208" algn="l" defTabSz="7314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944" algn="l" defTabSz="7314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680" algn="l" defTabSz="7314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415" algn="l" defTabSz="7314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60152" algn="l" defTabSz="7314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888" algn="l" defTabSz="7314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276" autoAdjust="0"/>
    <p:restoredTop sz="94667" autoAdjust="0"/>
  </p:normalViewPr>
  <p:slideViewPr>
    <p:cSldViewPr>
      <p:cViewPr>
        <p:scale>
          <a:sx n="66" d="100"/>
          <a:sy n="66" d="100"/>
        </p:scale>
        <p:origin x="-1116" y="-570"/>
      </p:cViewPr>
      <p:guideLst>
        <p:guide orient="horz" pos="1728"/>
        <p:guide pos="23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B1E3C2-B138-4B12-B568-755128EB4889}" type="datetimeFigureOut">
              <a:rPr lang="en-US" smtClean="0"/>
              <a:pPr/>
              <a:t>9/6/2008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DC1E9-F2CA-4F5B-89DD-D75BC84125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73147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65736" algn="l" defTabSz="73147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31472" algn="l" defTabSz="73147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97208" algn="l" defTabSz="73147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462944" algn="l" defTabSz="73147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828680" algn="l" defTabSz="73147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194415" algn="l" defTabSz="73147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560152" algn="l" defTabSz="73147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925888" algn="l" defTabSz="73147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DC1E9-F2CA-4F5B-89DD-D75BC84125F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DC1E9-F2CA-4F5B-89DD-D75BC84125F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DC1E9-F2CA-4F5B-89DD-D75BC84125F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DC1E9-F2CA-4F5B-89DD-D75BC84125F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DC1E9-F2CA-4F5B-89DD-D75BC84125F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DC1E9-F2CA-4F5B-89DD-D75BC84125F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7315200" cy="5486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4953000"/>
            <a:ext cx="7315200" cy="128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1524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Box 16"/>
          <p:cNvSpPr txBox="1"/>
          <p:nvPr userDrawn="1"/>
        </p:nvSpPr>
        <p:spPr>
          <a:xfrm>
            <a:off x="46759" y="5130998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Mechanics - </a:t>
            </a:r>
            <a:r>
              <a:rPr lang="en-GB" dirty="0" smtClean="0"/>
              <a:t>3</a:t>
            </a:r>
            <a:endParaRPr lang="en-US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5029200" y="235148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Physics</a:t>
            </a:r>
            <a:endParaRPr lang="en-US" dirty="0"/>
          </a:p>
        </p:txBody>
      </p:sp>
      <p:sp>
        <p:nvSpPr>
          <p:cNvPr id="19" name="TextBox 18"/>
          <p:cNvSpPr txBox="1"/>
          <p:nvPr userDrawn="1"/>
        </p:nvSpPr>
        <p:spPr>
          <a:xfrm>
            <a:off x="0" y="235148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12</a:t>
            </a:r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4343400" y="5126668"/>
            <a:ext cx="28990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/>
              <a:t>Motion</a:t>
            </a:r>
            <a:r>
              <a:rPr lang="en-GB" baseline="0" dirty="0" smtClean="0"/>
              <a:t> </a:t>
            </a:r>
            <a:r>
              <a:rPr lang="en-GB" baseline="0" dirty="0" smtClean="0"/>
              <a:t>Graphs 2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1280161"/>
            <a:ext cx="6583680" cy="362077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41CE6008-03F5-4D4F-90BD-1620921369B9}" type="datetimeFigureOut">
              <a:rPr lang="en-US" smtClean="0"/>
              <a:pPr/>
              <a:t>9/6/2008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BD2543CF-669A-4358-904D-FA3F5E3F2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2"/>
            <a:ext cx="1645920" cy="468122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2"/>
            <a:ext cx="4815840" cy="468122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41CE6008-03F5-4D4F-90BD-1620921369B9}" type="datetimeFigureOut">
              <a:rPr lang="en-US" smtClean="0"/>
              <a:pPr/>
              <a:t>9/6/2008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BD2543CF-669A-4358-904D-FA3F5E3F2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80161"/>
            <a:ext cx="6583680" cy="362077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41CE6008-03F5-4D4F-90BD-1620921369B9}" type="datetimeFigureOut">
              <a:rPr lang="en-US" smtClean="0"/>
              <a:pPr/>
              <a:t>9/6/2008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BD2543CF-669A-4358-904D-FA3F5E3F2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0"/>
            <a:ext cx="6217920" cy="1089660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1"/>
            <a:ext cx="6217920" cy="12001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7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20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94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68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41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6015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88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41CE6008-03F5-4D4F-90BD-1620921369B9}" type="datetimeFigureOut">
              <a:rPr lang="en-US" smtClean="0"/>
              <a:pPr/>
              <a:t>9/6/2008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BD2543CF-669A-4358-904D-FA3F5E3F2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1"/>
            <a:ext cx="3230880" cy="3620770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1"/>
            <a:ext cx="3230880" cy="3620770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41CE6008-03F5-4D4F-90BD-1620921369B9}" type="datetimeFigureOut">
              <a:rPr lang="en-US" smtClean="0"/>
              <a:pPr/>
              <a:t>9/6/2008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BD2543CF-669A-4358-904D-FA3F5E3F2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0"/>
            <a:ext cx="3232150" cy="51181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00" b="1"/>
            </a:lvl1pPr>
            <a:lvl2pPr marL="365736" indent="0">
              <a:buNone/>
              <a:defRPr sz="1600" b="1"/>
            </a:lvl2pPr>
            <a:lvl3pPr marL="731472" indent="0">
              <a:buNone/>
              <a:defRPr sz="1400" b="1"/>
            </a:lvl3pPr>
            <a:lvl4pPr marL="1097208" indent="0">
              <a:buNone/>
              <a:defRPr sz="1300" b="1"/>
            </a:lvl4pPr>
            <a:lvl5pPr marL="1462944" indent="0">
              <a:buNone/>
              <a:defRPr sz="1300" b="1"/>
            </a:lvl5pPr>
            <a:lvl6pPr marL="1828680" indent="0">
              <a:buNone/>
              <a:defRPr sz="1300" b="1"/>
            </a:lvl6pPr>
            <a:lvl7pPr marL="2194415" indent="0">
              <a:buNone/>
              <a:defRPr sz="1300" b="1"/>
            </a:lvl7pPr>
            <a:lvl8pPr marL="2560152" indent="0">
              <a:buNone/>
              <a:defRPr sz="1300" b="1"/>
            </a:lvl8pPr>
            <a:lvl9pPr marL="2925888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0"/>
            <a:ext cx="3232150" cy="3161030"/>
          </a:xfrm>
          <a:prstGeom prst="rect">
            <a:avLst/>
          </a:prstGeo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0"/>
            <a:ext cx="3233420" cy="51181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00" b="1"/>
            </a:lvl1pPr>
            <a:lvl2pPr marL="365736" indent="0">
              <a:buNone/>
              <a:defRPr sz="1600" b="1"/>
            </a:lvl2pPr>
            <a:lvl3pPr marL="731472" indent="0">
              <a:buNone/>
              <a:defRPr sz="1400" b="1"/>
            </a:lvl3pPr>
            <a:lvl4pPr marL="1097208" indent="0">
              <a:buNone/>
              <a:defRPr sz="1300" b="1"/>
            </a:lvl4pPr>
            <a:lvl5pPr marL="1462944" indent="0">
              <a:buNone/>
              <a:defRPr sz="1300" b="1"/>
            </a:lvl5pPr>
            <a:lvl6pPr marL="1828680" indent="0">
              <a:buNone/>
              <a:defRPr sz="1300" b="1"/>
            </a:lvl6pPr>
            <a:lvl7pPr marL="2194415" indent="0">
              <a:buNone/>
              <a:defRPr sz="1300" b="1"/>
            </a:lvl7pPr>
            <a:lvl8pPr marL="2560152" indent="0">
              <a:buNone/>
              <a:defRPr sz="1300" b="1"/>
            </a:lvl8pPr>
            <a:lvl9pPr marL="2925888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0"/>
            <a:ext cx="3233420" cy="3161030"/>
          </a:xfrm>
          <a:prstGeom prst="rect">
            <a:avLst/>
          </a:prstGeo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41CE6008-03F5-4D4F-90BD-1620921369B9}" type="datetimeFigureOut">
              <a:rPr lang="en-US" smtClean="0"/>
              <a:pPr/>
              <a:t>9/6/2008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BD2543CF-669A-4358-904D-FA3F5E3F2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41CE6008-03F5-4D4F-90BD-1620921369B9}" type="datetimeFigureOut">
              <a:rPr lang="en-US" smtClean="0"/>
              <a:pPr/>
              <a:t>9/6/2008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BD2543CF-669A-4358-904D-FA3F5E3F2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41CE6008-03F5-4D4F-90BD-1620921369B9}" type="datetimeFigureOut">
              <a:rPr lang="en-US" smtClean="0"/>
              <a:pPr/>
              <a:t>9/6/2008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BD2543CF-669A-4358-904D-FA3F5E3F2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  <a:prstGeom prst="rect">
            <a:avLst/>
          </a:prstGeo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1"/>
            <a:ext cx="4089400" cy="4682490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1"/>
            <a:ext cx="2406650" cy="3752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/>
            </a:lvl1pPr>
            <a:lvl2pPr marL="365736" indent="0">
              <a:buNone/>
              <a:defRPr sz="1000"/>
            </a:lvl2pPr>
            <a:lvl3pPr marL="731472" indent="0">
              <a:buNone/>
              <a:defRPr sz="800"/>
            </a:lvl3pPr>
            <a:lvl4pPr marL="1097208" indent="0">
              <a:buNone/>
              <a:defRPr sz="700"/>
            </a:lvl4pPr>
            <a:lvl5pPr marL="1462944" indent="0">
              <a:buNone/>
              <a:defRPr sz="700"/>
            </a:lvl5pPr>
            <a:lvl6pPr marL="1828680" indent="0">
              <a:buNone/>
              <a:defRPr sz="700"/>
            </a:lvl6pPr>
            <a:lvl7pPr marL="2194415" indent="0">
              <a:buNone/>
              <a:defRPr sz="700"/>
            </a:lvl7pPr>
            <a:lvl8pPr marL="2560152" indent="0">
              <a:buNone/>
              <a:defRPr sz="700"/>
            </a:lvl8pPr>
            <a:lvl9pPr marL="2925888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41CE6008-03F5-4D4F-90BD-1620921369B9}" type="datetimeFigureOut">
              <a:rPr lang="en-US" smtClean="0"/>
              <a:pPr/>
              <a:t>9/6/2008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BD2543CF-669A-4358-904D-FA3F5E3F2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3840480"/>
            <a:ext cx="4389120" cy="453390"/>
          </a:xfrm>
          <a:prstGeom prst="rect">
            <a:avLst/>
          </a:prstGeo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490220"/>
            <a:ext cx="4389120" cy="32918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/>
            </a:lvl1pPr>
            <a:lvl2pPr marL="365736" indent="0">
              <a:buNone/>
              <a:defRPr sz="2200"/>
            </a:lvl2pPr>
            <a:lvl3pPr marL="731472" indent="0">
              <a:buNone/>
              <a:defRPr sz="1900"/>
            </a:lvl3pPr>
            <a:lvl4pPr marL="1097208" indent="0">
              <a:buNone/>
              <a:defRPr sz="1600"/>
            </a:lvl4pPr>
            <a:lvl5pPr marL="1462944" indent="0">
              <a:buNone/>
              <a:defRPr sz="1600"/>
            </a:lvl5pPr>
            <a:lvl6pPr marL="1828680" indent="0">
              <a:buNone/>
              <a:defRPr sz="1600"/>
            </a:lvl6pPr>
            <a:lvl7pPr marL="2194415" indent="0">
              <a:buNone/>
              <a:defRPr sz="1600"/>
            </a:lvl7pPr>
            <a:lvl8pPr marL="2560152" indent="0">
              <a:buNone/>
              <a:defRPr sz="1600"/>
            </a:lvl8pPr>
            <a:lvl9pPr marL="2925888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4293870"/>
            <a:ext cx="4389120" cy="6438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/>
            </a:lvl1pPr>
            <a:lvl2pPr marL="365736" indent="0">
              <a:buNone/>
              <a:defRPr sz="1000"/>
            </a:lvl2pPr>
            <a:lvl3pPr marL="731472" indent="0">
              <a:buNone/>
              <a:defRPr sz="800"/>
            </a:lvl3pPr>
            <a:lvl4pPr marL="1097208" indent="0">
              <a:buNone/>
              <a:defRPr sz="700"/>
            </a:lvl4pPr>
            <a:lvl5pPr marL="1462944" indent="0">
              <a:buNone/>
              <a:defRPr sz="700"/>
            </a:lvl5pPr>
            <a:lvl6pPr marL="1828680" indent="0">
              <a:buNone/>
              <a:defRPr sz="700"/>
            </a:lvl6pPr>
            <a:lvl7pPr marL="2194415" indent="0">
              <a:buNone/>
              <a:defRPr sz="700"/>
            </a:lvl7pPr>
            <a:lvl8pPr marL="2560152" indent="0">
              <a:buNone/>
              <a:defRPr sz="700"/>
            </a:lvl8pPr>
            <a:lvl9pPr marL="2925888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41CE6008-03F5-4D4F-90BD-1620921369B9}" type="datetimeFigureOut">
              <a:rPr lang="en-US" smtClean="0"/>
              <a:pPr/>
              <a:t>9/6/2008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/>
          <a:lstStyle/>
          <a:p>
            <a:fld id="{BD2543CF-669A-4358-904D-FA3F5E3F2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7315200" cy="5486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5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4953000"/>
            <a:ext cx="7315200" cy="128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6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1524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 userDrawn="1"/>
        </p:nvSpPr>
        <p:spPr>
          <a:xfrm>
            <a:off x="46759" y="5130998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Mechanics - </a:t>
            </a:r>
            <a:r>
              <a:rPr lang="en-GB" dirty="0" smtClean="0"/>
              <a:t>3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5029200" y="235148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Physics</a:t>
            </a:r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0" y="235148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12</a:t>
            </a:r>
            <a:endParaRPr lang="en-US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4343400" y="5126668"/>
            <a:ext cx="28990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/>
              <a:t>Motion</a:t>
            </a:r>
            <a:r>
              <a:rPr lang="en-GB" baseline="0" dirty="0" smtClean="0"/>
              <a:t> </a:t>
            </a:r>
            <a:r>
              <a:rPr lang="en-GB" baseline="0" dirty="0" smtClean="0"/>
              <a:t>Graphs 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72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02" indent="-274302" algn="l" defTabSz="731472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21" indent="-228585" algn="l" defTabSz="731472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0" indent="-182868" algn="l" defTabSz="73147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076" indent="-182868" algn="l" defTabSz="731472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12" indent="-182868" algn="l" defTabSz="731472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548" indent="-182868" algn="l" defTabSz="73147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284" indent="-182868" algn="l" defTabSz="73147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019" indent="-182868" algn="l" defTabSz="73147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755" indent="-182868" algn="l" defTabSz="73147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7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36" algn="l" defTabSz="73147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72" algn="l" defTabSz="73147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08" algn="l" defTabSz="73147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944" algn="l" defTabSz="73147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680" algn="l" defTabSz="73147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415" algn="l" defTabSz="73147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60152" algn="l" defTabSz="73147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888" algn="l" defTabSz="73147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04800" y="838200"/>
            <a:ext cx="6858000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0070C0"/>
                </a:solidFill>
              </a:rPr>
              <a:t>Motion </a:t>
            </a:r>
            <a:r>
              <a:rPr lang="en-GB" sz="2800" b="1" dirty="0" smtClean="0">
                <a:solidFill>
                  <a:srgbClr val="0070C0"/>
                </a:solidFill>
              </a:rPr>
              <a:t>Graphs, kinematics - 2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30787" y="1979474"/>
            <a:ext cx="6460613" cy="1754326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reflection blurRad="6350" stA="50000" endA="300" endPos="38500" dist="50800" dir="5400000" sy="-100000" algn="bl" rotWithShape="0"/>
          </a:effectLst>
          <a:scene3d>
            <a:camera prst="perspectiveContrastingRightFacing"/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 wrap="square" rtlCol="0">
            <a:spAutoFit/>
          </a:bodyPr>
          <a:lstStyle/>
          <a:p>
            <a:r>
              <a:rPr lang="en-GB" sz="18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GB" sz="1800" dirty="0" smtClean="0"/>
              <a:t> </a:t>
            </a:r>
            <a:r>
              <a:rPr lang="en-GB" sz="1800" dirty="0" smtClean="0"/>
              <a:t>Consider more complicated motion (kinematics) graphs such as those for a thrown ball and </a:t>
            </a:r>
            <a:r>
              <a:rPr lang="en-GB" sz="1800" dirty="0" smtClean="0"/>
              <a:t>for a </a:t>
            </a:r>
            <a:r>
              <a:rPr lang="en-GB" sz="1800" dirty="0" smtClean="0"/>
              <a:t>bouncing ball.</a:t>
            </a:r>
            <a:endParaRPr lang="en-GB" sz="1800" dirty="0" smtClean="0"/>
          </a:p>
          <a:p>
            <a:pPr>
              <a:buFont typeface="Arial" pitchFamily="34" charset="0"/>
              <a:buChar char="•"/>
            </a:pPr>
            <a:endParaRPr lang="en-US" sz="1800" dirty="0" smtClean="0"/>
          </a:p>
          <a:p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762000"/>
            <a:ext cx="304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tx2"/>
                </a:solidFill>
              </a:rPr>
              <a:t>The </a:t>
            </a:r>
            <a:r>
              <a:rPr lang="en-GB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gradient</a:t>
            </a:r>
            <a:r>
              <a:rPr lang="en-GB" sz="2000" dirty="0" smtClean="0">
                <a:solidFill>
                  <a:schemeClr val="tx2"/>
                </a:solidFill>
              </a:rPr>
              <a:t> </a:t>
            </a:r>
            <a:r>
              <a:rPr lang="en-GB" sz="2000" dirty="0" smtClean="0">
                <a:solidFill>
                  <a:schemeClr val="tx2"/>
                </a:solidFill>
              </a:rPr>
              <a:t>of a displacement-time graph is = </a:t>
            </a:r>
            <a:r>
              <a:rPr lang="en-GB" sz="2000" dirty="0" smtClean="0">
                <a:solidFill>
                  <a:schemeClr val="tx2"/>
                </a:solidFill>
              </a:rPr>
              <a:t>velocity</a:t>
            </a:r>
            <a:r>
              <a:rPr lang="en-GB" sz="2000" dirty="0" smtClean="0">
                <a:solidFill>
                  <a:schemeClr val="tx2"/>
                </a:solidFill>
              </a:rPr>
              <a:t>.</a:t>
            </a:r>
            <a:endParaRPr lang="en-GB" sz="2400" b="1" dirty="0" smtClean="0">
              <a:solidFill>
                <a:schemeClr val="tx2"/>
              </a:solidFill>
            </a:endParaRPr>
          </a:p>
          <a:p>
            <a:pPr algn="ctr"/>
            <a:endParaRPr lang="en-GB" sz="2400" dirty="0">
              <a:solidFill>
                <a:schemeClr val="tx2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228600" y="1905000"/>
            <a:ext cx="3048000" cy="2745383"/>
            <a:chOff x="3733800" y="1981200"/>
            <a:chExt cx="3048000" cy="2745383"/>
          </a:xfrm>
        </p:grpSpPr>
        <p:grpSp>
          <p:nvGrpSpPr>
            <p:cNvPr id="20" name="Group 19"/>
            <p:cNvGrpSpPr/>
            <p:nvPr/>
          </p:nvGrpSpPr>
          <p:grpSpPr>
            <a:xfrm>
              <a:off x="3733800" y="1981200"/>
              <a:ext cx="3048000" cy="2745383"/>
              <a:chOff x="3505200" y="2134394"/>
              <a:chExt cx="3048000" cy="2745383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 rot="5400000" flipH="1" flipV="1">
                <a:off x="2667000" y="3352800"/>
                <a:ext cx="24384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>
                <a:off x="3810000" y="4495800"/>
                <a:ext cx="27432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" name="Freeform 15"/>
              <p:cNvSpPr/>
              <p:nvPr/>
            </p:nvSpPr>
            <p:spPr>
              <a:xfrm>
                <a:off x="3893906" y="2362199"/>
                <a:ext cx="2506894" cy="2137881"/>
              </a:xfrm>
              <a:custGeom>
                <a:avLst/>
                <a:gdLst>
                  <a:gd name="connsiteX0" fmla="*/ 0 w 2484633"/>
                  <a:gd name="connsiteY0" fmla="*/ 2411002 h 2411002"/>
                  <a:gd name="connsiteX1" fmla="*/ 523982 w 2484633"/>
                  <a:gd name="connsiteY1" fmla="*/ 2308260 h 2411002"/>
                  <a:gd name="connsiteX2" fmla="*/ 893851 w 2484633"/>
                  <a:gd name="connsiteY2" fmla="*/ 2195245 h 2411002"/>
                  <a:gd name="connsiteX3" fmla="*/ 1500027 w 2484633"/>
                  <a:gd name="connsiteY3" fmla="*/ 1917842 h 2411002"/>
                  <a:gd name="connsiteX4" fmla="*/ 2034283 w 2484633"/>
                  <a:gd name="connsiteY4" fmla="*/ 1424683 h 2411002"/>
                  <a:gd name="connsiteX5" fmla="*/ 2352782 w 2484633"/>
                  <a:gd name="connsiteY5" fmla="*/ 777411 h 2411002"/>
                  <a:gd name="connsiteX6" fmla="*/ 2465797 w 2484633"/>
                  <a:gd name="connsiteY6" fmla="*/ 119865 h 2411002"/>
                  <a:gd name="connsiteX7" fmla="*/ 2465797 w 2484633"/>
                  <a:gd name="connsiteY7" fmla="*/ 58220 h 2411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484633" h="2411002">
                    <a:moveTo>
                      <a:pt x="0" y="2411002"/>
                    </a:moveTo>
                    <a:cubicBezTo>
                      <a:pt x="187503" y="2377610"/>
                      <a:pt x="375007" y="2344219"/>
                      <a:pt x="523982" y="2308260"/>
                    </a:cubicBezTo>
                    <a:cubicBezTo>
                      <a:pt x="672957" y="2272301"/>
                      <a:pt x="731177" y="2260315"/>
                      <a:pt x="893851" y="2195245"/>
                    </a:cubicBezTo>
                    <a:cubicBezTo>
                      <a:pt x="1056525" y="2130175"/>
                      <a:pt x="1309955" y="2046269"/>
                      <a:pt x="1500027" y="1917842"/>
                    </a:cubicBezTo>
                    <a:cubicBezTo>
                      <a:pt x="1690099" y="1789415"/>
                      <a:pt x="1892157" y="1614755"/>
                      <a:pt x="2034283" y="1424683"/>
                    </a:cubicBezTo>
                    <a:cubicBezTo>
                      <a:pt x="2176409" y="1234611"/>
                      <a:pt x="2280863" y="994881"/>
                      <a:pt x="2352782" y="777411"/>
                    </a:cubicBezTo>
                    <a:cubicBezTo>
                      <a:pt x="2424701" y="559941"/>
                      <a:pt x="2446961" y="239730"/>
                      <a:pt x="2465797" y="119865"/>
                    </a:cubicBezTo>
                    <a:cubicBezTo>
                      <a:pt x="2484633" y="0"/>
                      <a:pt x="2475215" y="29110"/>
                      <a:pt x="2465797" y="58220"/>
                    </a:cubicBezTo>
                  </a:path>
                </a:pathLst>
              </a:custGeom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505200" y="4495800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 smtClean="0"/>
                  <a:t>0</a:t>
                </a:r>
                <a:endParaRPr lang="en-GB" sz="1600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410200" y="4572000"/>
                <a:ext cx="1066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 smtClean="0"/>
                  <a:t>time</a:t>
                </a:r>
                <a:endParaRPr lang="en-GB" sz="1600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 rot="16200000">
                <a:off x="2744689" y="3122711"/>
                <a:ext cx="1828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 smtClean="0"/>
                  <a:t>displacement</a:t>
                </a:r>
                <a:endParaRPr lang="en-GB" sz="1600" dirty="0"/>
              </a:p>
            </p:txBody>
          </p:sp>
        </p:grpSp>
        <p:cxnSp>
          <p:nvCxnSpPr>
            <p:cNvPr id="22" name="Straight Connector 21"/>
            <p:cNvCxnSpPr/>
            <p:nvPr/>
          </p:nvCxnSpPr>
          <p:spPr>
            <a:xfrm rot="5400000" flipH="1" flipV="1">
              <a:off x="5607978" y="2844230"/>
              <a:ext cx="1371600" cy="9144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3962400" y="813137"/>
            <a:ext cx="304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tx2"/>
                </a:solidFill>
              </a:rPr>
              <a:t>The </a:t>
            </a:r>
            <a:r>
              <a:rPr lang="en-GB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gradient</a:t>
            </a:r>
            <a:r>
              <a:rPr lang="en-GB" sz="2000" dirty="0" smtClean="0">
                <a:solidFill>
                  <a:schemeClr val="tx2"/>
                </a:solidFill>
              </a:rPr>
              <a:t> of a velocity-time graph is = acceleration</a:t>
            </a:r>
            <a:r>
              <a:rPr lang="en-GB" sz="2000" dirty="0" smtClean="0">
                <a:solidFill>
                  <a:schemeClr val="tx2"/>
                </a:solidFill>
              </a:rPr>
              <a:t>.</a:t>
            </a:r>
            <a:endParaRPr lang="en-GB" sz="2400" dirty="0">
              <a:solidFill>
                <a:schemeClr val="tx2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733800" y="1981200"/>
            <a:ext cx="3048000" cy="2745383"/>
            <a:chOff x="3733800" y="1981200"/>
            <a:chExt cx="3048000" cy="2745383"/>
          </a:xfrm>
        </p:grpSpPr>
        <p:cxnSp>
          <p:nvCxnSpPr>
            <p:cNvPr id="15" name="Straight Arrow Connector 14"/>
            <p:cNvCxnSpPr/>
            <p:nvPr/>
          </p:nvCxnSpPr>
          <p:spPr>
            <a:xfrm rot="5400000" flipH="1" flipV="1">
              <a:off x="2895600" y="3199606"/>
              <a:ext cx="2438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4038600" y="4342606"/>
              <a:ext cx="2743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3733800" y="4342606"/>
              <a:ext cx="457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0</a:t>
              </a:r>
              <a:endParaRPr lang="en-GB" sz="16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638800" y="4418806"/>
              <a:ext cx="1066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time</a:t>
              </a:r>
              <a:endParaRPr lang="en-GB" sz="1600" dirty="0"/>
            </a:p>
          </p:txBody>
        </p:sp>
        <p:sp>
          <p:nvSpPr>
            <p:cNvPr id="26" name="TextBox 25"/>
            <p:cNvSpPr txBox="1"/>
            <p:nvPr/>
          </p:nvSpPr>
          <p:spPr>
            <a:xfrm rot="16200000">
              <a:off x="2973289" y="2969517"/>
              <a:ext cx="1828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velocity</a:t>
              </a:r>
              <a:endParaRPr lang="en-GB" sz="1600" dirty="0"/>
            </a:p>
          </p:txBody>
        </p:sp>
        <p:cxnSp>
          <p:nvCxnSpPr>
            <p:cNvPr id="27" name="Straight Connector 26"/>
            <p:cNvCxnSpPr/>
            <p:nvPr/>
          </p:nvCxnSpPr>
          <p:spPr>
            <a:xfrm flipV="1">
              <a:off x="4114800" y="2286000"/>
              <a:ext cx="2286000" cy="2057400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838200"/>
            <a:ext cx="304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tx2"/>
                </a:solidFill>
              </a:rPr>
              <a:t>constant acceleration </a:t>
            </a:r>
          </a:p>
          <a:p>
            <a:pPr algn="ctr"/>
            <a:r>
              <a:rPr lang="en-GB" sz="2000" dirty="0" smtClean="0">
                <a:solidFill>
                  <a:schemeClr val="tx2"/>
                </a:solidFill>
              </a:rPr>
              <a:t>is a </a:t>
            </a:r>
            <a:r>
              <a:rPr lang="en-GB" sz="2000" b="1" dirty="0" smtClean="0">
                <a:solidFill>
                  <a:schemeClr val="tx2"/>
                </a:solidFill>
              </a:rPr>
              <a:t>flat line.</a:t>
            </a:r>
            <a:endParaRPr lang="en-GB" sz="2400" dirty="0">
              <a:solidFill>
                <a:schemeClr val="tx2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04800" y="1976834"/>
            <a:ext cx="3048000" cy="2745383"/>
            <a:chOff x="3733800" y="1981200"/>
            <a:chExt cx="3048000" cy="2745383"/>
          </a:xfrm>
        </p:grpSpPr>
        <p:cxnSp>
          <p:nvCxnSpPr>
            <p:cNvPr id="6" name="Straight Arrow Connector 5"/>
            <p:cNvCxnSpPr/>
            <p:nvPr/>
          </p:nvCxnSpPr>
          <p:spPr>
            <a:xfrm rot="5400000" flipH="1" flipV="1">
              <a:off x="2895600" y="3199606"/>
              <a:ext cx="2438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>
              <a:off x="4038600" y="4342606"/>
              <a:ext cx="2743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733800" y="4342606"/>
              <a:ext cx="457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0</a:t>
              </a:r>
              <a:endParaRPr lang="en-GB" sz="16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638800" y="4418806"/>
              <a:ext cx="1066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time</a:t>
              </a:r>
              <a:endParaRPr lang="en-GB" sz="1600" dirty="0"/>
            </a:p>
          </p:txBody>
        </p:sp>
        <p:sp>
          <p:nvSpPr>
            <p:cNvPr id="10" name="TextBox 9"/>
            <p:cNvSpPr txBox="1"/>
            <p:nvPr/>
          </p:nvSpPr>
          <p:spPr>
            <a:xfrm rot="16200000">
              <a:off x="2973289" y="2969517"/>
              <a:ext cx="1828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acceleration</a:t>
              </a:r>
              <a:endParaRPr lang="en-GB" sz="1600" dirty="0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4114800" y="3124200"/>
              <a:ext cx="2438400" cy="1588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3733800" y="1979017"/>
            <a:ext cx="3048000" cy="2745383"/>
            <a:chOff x="3733800" y="1981200"/>
            <a:chExt cx="3048000" cy="2745383"/>
          </a:xfrm>
        </p:grpSpPr>
        <p:grpSp>
          <p:nvGrpSpPr>
            <p:cNvPr id="13" name="Group 4"/>
            <p:cNvGrpSpPr/>
            <p:nvPr/>
          </p:nvGrpSpPr>
          <p:grpSpPr>
            <a:xfrm>
              <a:off x="3733800" y="1981200"/>
              <a:ext cx="3048000" cy="2745383"/>
              <a:chOff x="3733800" y="1981200"/>
              <a:chExt cx="3048000" cy="2745383"/>
            </a:xfrm>
          </p:grpSpPr>
          <p:cxnSp>
            <p:nvCxnSpPr>
              <p:cNvPr id="17" name="Straight Arrow Connector 16"/>
              <p:cNvCxnSpPr/>
              <p:nvPr/>
            </p:nvCxnSpPr>
            <p:spPr>
              <a:xfrm rot="5400000" flipH="1" flipV="1">
                <a:off x="2895600" y="3199606"/>
                <a:ext cx="24384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>
                <a:off x="4038600" y="4342606"/>
                <a:ext cx="27432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9" name="TextBox 18"/>
              <p:cNvSpPr txBox="1"/>
              <p:nvPr/>
            </p:nvSpPr>
            <p:spPr>
              <a:xfrm>
                <a:off x="3733800" y="4342606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 smtClean="0"/>
                  <a:t>0</a:t>
                </a:r>
                <a:endParaRPr lang="en-GB" sz="1600" dirty="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5638800" y="4418806"/>
                <a:ext cx="1066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 smtClean="0"/>
                  <a:t>time</a:t>
                </a:r>
                <a:endParaRPr lang="en-GB" sz="1600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 rot="16200000">
                <a:off x="2973289" y="2969517"/>
                <a:ext cx="1828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 smtClean="0"/>
                  <a:t>velocity</a:t>
                </a:r>
                <a:endParaRPr lang="en-GB" sz="1600" dirty="0"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flipV="1">
                <a:off x="4114800" y="2438400"/>
                <a:ext cx="2286000" cy="1905000"/>
              </a:xfrm>
              <a:prstGeom prst="line">
                <a:avLst/>
              </a:prstGeom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</p:grpSp>
        <p:sp>
          <p:nvSpPr>
            <p:cNvPr id="15" name="Flowchart: Manual Input 14"/>
            <p:cNvSpPr/>
            <p:nvPr/>
          </p:nvSpPr>
          <p:spPr>
            <a:xfrm>
              <a:off x="5313452" y="3124200"/>
              <a:ext cx="304800" cy="1219200"/>
            </a:xfrm>
            <a:prstGeom prst="flowChartManualInp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226978" y="4330149"/>
              <a:ext cx="457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err="1" smtClean="0">
                  <a:solidFill>
                    <a:schemeClr val="tx2"/>
                  </a:solidFill>
                  <a:latin typeface="Symbol" pitchFamily="18" charset="2"/>
                </a:rPr>
                <a:t>D</a:t>
              </a:r>
              <a:r>
                <a:rPr lang="en-GB" dirty="0" err="1" smtClean="0">
                  <a:solidFill>
                    <a:schemeClr val="tx2"/>
                  </a:solidFill>
                </a:rPr>
                <a:t>t</a:t>
              </a:r>
              <a:endParaRPr lang="en-GB" sz="1600" dirty="0">
                <a:solidFill>
                  <a:schemeClr val="tx2"/>
                </a:solidFill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3962400" y="762000"/>
            <a:ext cx="304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tx2"/>
                </a:solidFill>
              </a:rPr>
              <a:t>The </a:t>
            </a:r>
            <a:r>
              <a:rPr lang="en-GB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area under</a:t>
            </a:r>
            <a:r>
              <a:rPr lang="en-GB" sz="2000" dirty="0" smtClean="0">
                <a:solidFill>
                  <a:schemeClr val="tx2"/>
                </a:solidFill>
              </a:rPr>
              <a:t> a velocity-time graph is = displacement.</a:t>
            </a:r>
            <a:endParaRPr lang="en-GB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769203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chemeClr val="accent6">
                    <a:lumMod val="75000"/>
                  </a:schemeClr>
                </a:solidFill>
              </a:rPr>
              <a:t>What would the curves look lik</a:t>
            </a:r>
            <a:r>
              <a:rPr lang="en-GB" sz="2400" dirty="0" smtClean="0">
                <a:solidFill>
                  <a:schemeClr val="accent6">
                    <a:lumMod val="75000"/>
                  </a:schemeClr>
                </a:solidFill>
              </a:rPr>
              <a:t>e for a ball thrown upwards</a:t>
            </a:r>
            <a:r>
              <a:rPr lang="en-GB" sz="2400" dirty="0" smtClean="0">
                <a:solidFill>
                  <a:schemeClr val="accent6">
                    <a:lumMod val="75000"/>
                  </a:schemeClr>
                </a:solidFill>
              </a:rPr>
              <a:t>?</a:t>
            </a:r>
            <a:endParaRPr lang="en-GB" sz="2400" dirty="0"/>
          </a:p>
        </p:txBody>
      </p:sp>
      <p:cxnSp>
        <p:nvCxnSpPr>
          <p:cNvPr id="22" name="Straight Arrow Connector 21"/>
          <p:cNvCxnSpPr/>
          <p:nvPr/>
        </p:nvCxnSpPr>
        <p:spPr>
          <a:xfrm rot="5400000" flipH="1" flipV="1">
            <a:off x="-276467" y="2971506"/>
            <a:ext cx="1829285" cy="1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86740" y="3828924"/>
            <a:ext cx="1851660" cy="11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81000" y="3828924"/>
            <a:ext cx="308610" cy="230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0</a:t>
            </a:r>
            <a:endParaRPr lang="en-GB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1666875" y="3886089"/>
            <a:ext cx="720090" cy="230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time</a:t>
            </a:r>
            <a:endParaRPr lang="en-GB" sz="1600" dirty="0"/>
          </a:p>
        </p:txBody>
      </p:sp>
      <p:sp>
        <p:nvSpPr>
          <p:cNvPr id="27" name="TextBox 26"/>
          <p:cNvSpPr txBox="1"/>
          <p:nvPr/>
        </p:nvSpPr>
        <p:spPr>
          <a:xfrm rot="16200000">
            <a:off x="-201107" y="2810406"/>
            <a:ext cx="1371964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displacement</a:t>
            </a:r>
            <a:endParaRPr lang="en-GB" sz="1600" dirty="0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2667000" y="3048000"/>
            <a:ext cx="2057400" cy="11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438400" y="2926422"/>
            <a:ext cx="342900" cy="230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0</a:t>
            </a:r>
            <a:endParaRPr lang="en-GB" sz="1600" dirty="0"/>
          </a:p>
        </p:txBody>
      </p:sp>
      <p:sp>
        <p:nvSpPr>
          <p:cNvPr id="32" name="TextBox 31"/>
          <p:cNvSpPr txBox="1"/>
          <p:nvPr/>
        </p:nvSpPr>
        <p:spPr>
          <a:xfrm>
            <a:off x="4056152" y="3033444"/>
            <a:ext cx="800100" cy="230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time</a:t>
            </a:r>
            <a:endParaRPr lang="en-GB" sz="1600" dirty="0"/>
          </a:p>
        </p:txBody>
      </p:sp>
      <p:sp>
        <p:nvSpPr>
          <p:cNvPr id="33" name="TextBox 32"/>
          <p:cNvSpPr txBox="1"/>
          <p:nvPr/>
        </p:nvSpPr>
        <p:spPr>
          <a:xfrm rot="16200000">
            <a:off x="1867835" y="2322801"/>
            <a:ext cx="1371964" cy="230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velocity</a:t>
            </a:r>
            <a:endParaRPr lang="en-GB" sz="1600" dirty="0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5052402" y="3058274"/>
            <a:ext cx="1988820" cy="11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821148" y="2928900"/>
            <a:ext cx="331470" cy="230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0</a:t>
            </a:r>
            <a:endParaRPr lang="en-GB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6400800" y="3027452"/>
            <a:ext cx="773430" cy="230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time</a:t>
            </a:r>
            <a:endParaRPr lang="en-GB" sz="1600" dirty="0"/>
          </a:p>
        </p:txBody>
      </p:sp>
      <p:sp>
        <p:nvSpPr>
          <p:cNvPr id="40" name="TextBox 39"/>
          <p:cNvSpPr txBox="1"/>
          <p:nvPr/>
        </p:nvSpPr>
        <p:spPr>
          <a:xfrm rot="16200000">
            <a:off x="4258464" y="2282725"/>
            <a:ext cx="1369055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acceleration</a:t>
            </a:r>
            <a:endParaRPr lang="en-GB" sz="1600" dirty="0"/>
          </a:p>
        </p:txBody>
      </p:sp>
      <p:cxnSp>
        <p:nvCxnSpPr>
          <p:cNvPr id="44" name="Straight Arrow Connector 43"/>
          <p:cNvCxnSpPr/>
          <p:nvPr/>
        </p:nvCxnSpPr>
        <p:spPr>
          <a:xfrm rot="5400000" flipH="1" flipV="1">
            <a:off x="1370805" y="3123406"/>
            <a:ext cx="2743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5400000" flipH="1" flipV="1">
            <a:off x="3734594" y="3123406"/>
            <a:ext cx="2743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438400" y="4267200"/>
            <a:ext cx="342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-</a:t>
            </a:r>
            <a:endParaRPr lang="en-GB" sz="1600" dirty="0"/>
          </a:p>
        </p:txBody>
      </p:sp>
      <p:sp>
        <p:nvSpPr>
          <p:cNvPr id="47" name="TextBox 46"/>
          <p:cNvSpPr txBox="1"/>
          <p:nvPr/>
        </p:nvSpPr>
        <p:spPr>
          <a:xfrm>
            <a:off x="2458948" y="1594208"/>
            <a:ext cx="342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+</a:t>
            </a:r>
            <a:endParaRPr lang="en-GB" sz="1600" dirty="0"/>
          </a:p>
        </p:txBody>
      </p:sp>
      <p:sp>
        <p:nvSpPr>
          <p:cNvPr id="48" name="TextBox 47"/>
          <p:cNvSpPr txBox="1"/>
          <p:nvPr/>
        </p:nvSpPr>
        <p:spPr>
          <a:xfrm>
            <a:off x="4806592" y="4283466"/>
            <a:ext cx="342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-</a:t>
            </a:r>
            <a:endParaRPr lang="en-GB" sz="1600" dirty="0"/>
          </a:p>
        </p:txBody>
      </p:sp>
      <p:sp>
        <p:nvSpPr>
          <p:cNvPr id="49" name="TextBox 48"/>
          <p:cNvSpPr txBox="1"/>
          <p:nvPr/>
        </p:nvSpPr>
        <p:spPr>
          <a:xfrm>
            <a:off x="4827140" y="1610474"/>
            <a:ext cx="342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+</a:t>
            </a:r>
            <a:endParaRPr lang="en-GB" sz="1600" dirty="0"/>
          </a:p>
        </p:txBody>
      </p:sp>
      <p:grpSp>
        <p:nvGrpSpPr>
          <p:cNvPr id="57" name="Group 56"/>
          <p:cNvGrpSpPr/>
          <p:nvPr/>
        </p:nvGrpSpPr>
        <p:grpSpPr>
          <a:xfrm>
            <a:off x="609600" y="2757756"/>
            <a:ext cx="1676400" cy="2133600"/>
            <a:chOff x="609600" y="2757756"/>
            <a:chExt cx="1676400" cy="2133600"/>
          </a:xfrm>
        </p:grpSpPr>
        <p:sp>
          <p:nvSpPr>
            <p:cNvPr id="55" name="Arc 54"/>
            <p:cNvSpPr/>
            <p:nvPr/>
          </p:nvSpPr>
          <p:spPr>
            <a:xfrm>
              <a:off x="609600" y="2757756"/>
              <a:ext cx="1676400" cy="2133600"/>
            </a:xfrm>
            <a:prstGeom prst="arc">
              <a:avLst/>
            </a:prstGeom>
            <a:ln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Arc 55"/>
            <p:cNvSpPr/>
            <p:nvPr/>
          </p:nvSpPr>
          <p:spPr>
            <a:xfrm flipH="1">
              <a:off x="685800" y="2757756"/>
              <a:ext cx="1524000" cy="2133600"/>
            </a:xfrm>
            <a:prstGeom prst="arc">
              <a:avLst/>
            </a:prstGeom>
            <a:ln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9" name="Straight Connector 58"/>
          <p:cNvCxnSpPr/>
          <p:nvPr/>
        </p:nvCxnSpPr>
        <p:spPr>
          <a:xfrm rot="16200000" flipH="1">
            <a:off x="2590800" y="2133600"/>
            <a:ext cx="2209800" cy="19050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105400" y="4267200"/>
            <a:ext cx="1857782" cy="389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562600" y="38862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tx2">
                    <a:lumMod val="75000"/>
                  </a:schemeClr>
                </a:solidFill>
              </a:rPr>
              <a:t>- 9.8 ms</a:t>
            </a:r>
            <a:r>
              <a:rPr lang="en-GB" sz="1600" baseline="30000" dirty="0" smtClean="0">
                <a:solidFill>
                  <a:schemeClr val="tx2">
                    <a:lumMod val="75000"/>
                  </a:schemeClr>
                </a:solidFill>
              </a:rPr>
              <a:t>-2</a:t>
            </a:r>
            <a:endParaRPr lang="en-US" sz="1600" baseline="30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990600" y="2438400"/>
            <a:ext cx="838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tx2">
                    <a:lumMod val="75000"/>
                  </a:schemeClr>
                </a:solidFill>
              </a:rPr>
              <a:t>Slope = 0</a:t>
            </a:r>
            <a:endParaRPr lang="en-US" sz="1100" baseline="30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 rot="16986036">
            <a:off x="400702" y="3313961"/>
            <a:ext cx="1066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tx2">
                    <a:lumMod val="75000"/>
                  </a:schemeClr>
                </a:solidFill>
              </a:rPr>
              <a:t>Slope = +</a:t>
            </a:r>
            <a:endParaRPr lang="en-US" sz="1100" baseline="30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 rot="4604498">
            <a:off x="1489398" y="3334525"/>
            <a:ext cx="1066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tx2">
                    <a:lumMod val="75000"/>
                  </a:schemeClr>
                </a:solidFill>
              </a:rPr>
              <a:t>Slope = -</a:t>
            </a:r>
            <a:endParaRPr lang="en-US" sz="1100" baseline="30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 rot="2930693">
            <a:off x="2487868" y="2731062"/>
            <a:ext cx="25154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tx2">
                    <a:lumMod val="75000"/>
                  </a:schemeClr>
                </a:solidFill>
              </a:rPr>
              <a:t>Slope = constant &amp; negative</a:t>
            </a:r>
            <a:endParaRPr lang="en-US" sz="1100" baseline="30000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2819400" y="3124200"/>
            <a:ext cx="1066800" cy="1023610"/>
            <a:chOff x="2819400" y="3124200"/>
            <a:chExt cx="1066800" cy="1023610"/>
          </a:xfrm>
        </p:grpSpPr>
        <p:sp>
          <p:nvSpPr>
            <p:cNvPr id="68" name="TextBox 67"/>
            <p:cNvSpPr txBox="1"/>
            <p:nvPr/>
          </p:nvSpPr>
          <p:spPr>
            <a:xfrm>
              <a:off x="2819400" y="3886200"/>
              <a:ext cx="10668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>
                  <a:solidFill>
                    <a:schemeClr val="tx2">
                      <a:lumMod val="75000"/>
                    </a:schemeClr>
                  </a:solidFill>
                </a:rPr>
                <a:t>velocity = 0</a:t>
              </a:r>
              <a:endParaRPr lang="en-US" sz="11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cxnSp>
          <p:nvCxnSpPr>
            <p:cNvPr id="70" name="Straight Arrow Connector 69"/>
            <p:cNvCxnSpPr>
              <a:stCxn id="68" idx="0"/>
            </p:cNvCxnSpPr>
            <p:nvPr/>
          </p:nvCxnSpPr>
          <p:spPr>
            <a:xfrm rot="5400000" flipH="1" flipV="1">
              <a:off x="3086100" y="3390900"/>
              <a:ext cx="7620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4" grpId="0"/>
      <p:bldP spid="65" grpId="0"/>
      <p:bldP spid="66" grpId="0"/>
      <p:bldP spid="6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769203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</a:rPr>
              <a:t>What would the curves look lik</a:t>
            </a:r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</a:rPr>
              <a:t>e for a bouncing ball</a:t>
            </a:r>
            <a:r>
              <a:rPr lang="en-GB" sz="2000" dirty="0" smtClean="0">
                <a:solidFill>
                  <a:schemeClr val="accent6">
                    <a:lumMod val="75000"/>
                  </a:schemeClr>
                </a:solidFill>
              </a:rPr>
              <a:t>?</a:t>
            </a:r>
            <a:endParaRPr lang="en-GB" sz="2000" dirty="0"/>
          </a:p>
        </p:txBody>
      </p:sp>
      <p:sp>
        <p:nvSpPr>
          <p:cNvPr id="65" name="TextBox 64"/>
          <p:cNvSpPr txBox="1"/>
          <p:nvPr/>
        </p:nvSpPr>
        <p:spPr>
          <a:xfrm>
            <a:off x="2438400" y="4191000"/>
            <a:ext cx="3810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>
                <a:solidFill>
                  <a:schemeClr val="tx2">
                    <a:lumMod val="75000"/>
                  </a:schemeClr>
                </a:solidFill>
              </a:rPr>
              <a:t>Velocity is zero at top &amp; bottom of bounce</a:t>
            </a:r>
            <a:endParaRPr lang="en-US" sz="1100" baseline="30000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762000" y="609600"/>
            <a:ext cx="6350000" cy="3087957"/>
            <a:chOff x="657761" y="1803400"/>
            <a:chExt cx="6350000" cy="3087957"/>
          </a:xfrm>
        </p:grpSpPr>
        <p:cxnSp>
          <p:nvCxnSpPr>
            <p:cNvPr id="22" name="Straight Arrow Connector 21"/>
            <p:cNvCxnSpPr/>
            <p:nvPr/>
          </p:nvCxnSpPr>
          <p:spPr>
            <a:xfrm rot="5400000" flipH="1" flipV="1">
              <a:off x="533694" y="2895307"/>
              <a:ext cx="1829285" cy="10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1191161" y="3752725"/>
              <a:ext cx="308610" cy="2308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0</a:t>
              </a:r>
              <a:endParaRPr lang="en-GB" sz="16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287671" y="3606800"/>
              <a:ext cx="720090" cy="2308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time</a:t>
              </a:r>
              <a:endParaRPr lang="en-GB" sz="1600" dirty="0"/>
            </a:p>
          </p:txBody>
        </p:sp>
        <p:sp>
          <p:nvSpPr>
            <p:cNvPr id="27" name="TextBox 26"/>
            <p:cNvSpPr txBox="1"/>
            <p:nvPr/>
          </p:nvSpPr>
          <p:spPr>
            <a:xfrm rot="16200000">
              <a:off x="532855" y="2715709"/>
              <a:ext cx="1371964" cy="207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displacement</a:t>
              </a:r>
              <a:endParaRPr lang="en-GB" sz="16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104900" y="18034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+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cxnSp>
          <p:nvCxnSpPr>
            <p:cNvPr id="50" name="Straight Arrow Connector 49"/>
            <p:cNvCxnSpPr/>
            <p:nvPr/>
          </p:nvCxnSpPr>
          <p:spPr>
            <a:xfrm>
              <a:off x="1381661" y="3741421"/>
              <a:ext cx="50292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8" name="Group 77"/>
            <p:cNvGrpSpPr/>
            <p:nvPr/>
          </p:nvGrpSpPr>
          <p:grpSpPr>
            <a:xfrm>
              <a:off x="657761" y="2362201"/>
              <a:ext cx="5586153" cy="2529156"/>
              <a:chOff x="609600" y="2423844"/>
              <a:chExt cx="5586153" cy="2529156"/>
            </a:xfrm>
          </p:grpSpPr>
          <p:sp>
            <p:nvSpPr>
              <p:cNvPr id="55" name="Arc 54"/>
              <p:cNvSpPr/>
              <p:nvPr/>
            </p:nvSpPr>
            <p:spPr>
              <a:xfrm>
                <a:off x="609600" y="2423844"/>
                <a:ext cx="1676400" cy="2529156"/>
              </a:xfrm>
              <a:prstGeom prst="arc">
                <a:avLst/>
              </a:prstGeom>
              <a:ln/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3" name="Group 56"/>
              <p:cNvGrpSpPr/>
              <p:nvPr/>
            </p:nvGrpSpPr>
            <p:grpSpPr>
              <a:xfrm>
                <a:off x="2362200" y="2646452"/>
                <a:ext cx="1524000" cy="2077948"/>
                <a:chOff x="609600" y="2757756"/>
                <a:chExt cx="1676400" cy="2133600"/>
              </a:xfrm>
            </p:grpSpPr>
            <p:sp>
              <p:nvSpPr>
                <p:cNvPr id="54" name="Arc 53"/>
                <p:cNvSpPr/>
                <p:nvPr/>
              </p:nvSpPr>
              <p:spPr>
                <a:xfrm>
                  <a:off x="609600" y="2757756"/>
                  <a:ext cx="1676400" cy="2133600"/>
                </a:xfrm>
                <a:prstGeom prst="arc">
                  <a:avLst/>
                </a:prstGeom>
                <a:ln/>
              </p:spPr>
              <p:style>
                <a:lnRef idx="3">
                  <a:schemeClr val="accent6"/>
                </a:lnRef>
                <a:fillRef idx="0">
                  <a:schemeClr val="accent6"/>
                </a:fillRef>
                <a:effectRef idx="2">
                  <a:schemeClr val="accent6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Arc 56"/>
                <p:cNvSpPr/>
                <p:nvPr/>
              </p:nvSpPr>
              <p:spPr>
                <a:xfrm flipH="1">
                  <a:off x="685800" y="2757756"/>
                  <a:ext cx="1524000" cy="2133600"/>
                </a:xfrm>
                <a:prstGeom prst="arc">
                  <a:avLst/>
                </a:prstGeom>
                <a:ln/>
              </p:spPr>
              <p:style>
                <a:lnRef idx="3">
                  <a:schemeClr val="accent6"/>
                </a:lnRef>
                <a:fillRef idx="0">
                  <a:schemeClr val="accent6"/>
                </a:fillRef>
                <a:effectRef idx="2">
                  <a:schemeClr val="accent6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8" name="Group 56"/>
              <p:cNvGrpSpPr/>
              <p:nvPr/>
            </p:nvGrpSpPr>
            <p:grpSpPr>
              <a:xfrm>
                <a:off x="3937000" y="2905874"/>
                <a:ext cx="1219200" cy="1544548"/>
                <a:chOff x="574676" y="2757756"/>
                <a:chExt cx="1676400" cy="2133600"/>
              </a:xfrm>
            </p:grpSpPr>
            <p:sp>
              <p:nvSpPr>
                <p:cNvPr id="61" name="Arc 60"/>
                <p:cNvSpPr/>
                <p:nvPr/>
              </p:nvSpPr>
              <p:spPr>
                <a:xfrm>
                  <a:off x="574676" y="2757756"/>
                  <a:ext cx="1676400" cy="2133600"/>
                </a:xfrm>
                <a:prstGeom prst="arc">
                  <a:avLst/>
                </a:prstGeom>
                <a:ln/>
              </p:spPr>
              <p:style>
                <a:lnRef idx="3">
                  <a:schemeClr val="accent6"/>
                </a:lnRef>
                <a:fillRef idx="0">
                  <a:schemeClr val="accent6"/>
                </a:fillRef>
                <a:effectRef idx="2">
                  <a:schemeClr val="accent6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Arc 61"/>
                <p:cNvSpPr/>
                <p:nvPr/>
              </p:nvSpPr>
              <p:spPr>
                <a:xfrm flipH="1">
                  <a:off x="657546" y="2757756"/>
                  <a:ext cx="1524001" cy="2133600"/>
                </a:xfrm>
                <a:prstGeom prst="arc">
                  <a:avLst/>
                </a:prstGeom>
                <a:ln/>
              </p:spPr>
              <p:style>
                <a:lnRef idx="3">
                  <a:schemeClr val="accent6"/>
                </a:lnRef>
                <a:fillRef idx="0">
                  <a:schemeClr val="accent6"/>
                </a:fillRef>
                <a:effectRef idx="2">
                  <a:schemeClr val="accent6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" name="Group 56"/>
              <p:cNvGrpSpPr/>
              <p:nvPr/>
            </p:nvGrpSpPr>
            <p:grpSpPr>
              <a:xfrm>
                <a:off x="5219700" y="3134474"/>
                <a:ext cx="838200" cy="1087348"/>
                <a:chOff x="609600" y="2757756"/>
                <a:chExt cx="1676400" cy="2133600"/>
              </a:xfrm>
            </p:grpSpPr>
            <p:sp>
              <p:nvSpPr>
                <p:cNvPr id="71" name="Arc 70"/>
                <p:cNvSpPr/>
                <p:nvPr/>
              </p:nvSpPr>
              <p:spPr>
                <a:xfrm>
                  <a:off x="609600" y="2757756"/>
                  <a:ext cx="1676400" cy="2133600"/>
                </a:xfrm>
                <a:prstGeom prst="arc">
                  <a:avLst/>
                </a:prstGeom>
                <a:ln/>
              </p:spPr>
              <p:style>
                <a:lnRef idx="3">
                  <a:schemeClr val="accent6"/>
                </a:lnRef>
                <a:fillRef idx="0">
                  <a:schemeClr val="accent6"/>
                </a:fillRef>
                <a:effectRef idx="2">
                  <a:schemeClr val="accent6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Arc 71"/>
                <p:cNvSpPr/>
                <p:nvPr/>
              </p:nvSpPr>
              <p:spPr>
                <a:xfrm flipH="1">
                  <a:off x="685800" y="2757756"/>
                  <a:ext cx="1524000" cy="2133600"/>
                </a:xfrm>
                <a:prstGeom prst="arc">
                  <a:avLst/>
                </a:prstGeom>
                <a:ln/>
              </p:spPr>
              <p:style>
                <a:lnRef idx="3">
                  <a:schemeClr val="accent6"/>
                </a:lnRef>
                <a:fillRef idx="0">
                  <a:schemeClr val="accent6"/>
                </a:fillRef>
                <a:effectRef idx="2">
                  <a:schemeClr val="accent6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74" name="Straight Connector 73"/>
              <p:cNvCxnSpPr>
                <a:stCxn id="55" idx="2"/>
                <a:endCxn id="57" idx="2"/>
              </p:cNvCxnSpPr>
              <p:nvPr/>
            </p:nvCxnSpPr>
            <p:spPr>
              <a:xfrm rot="5400000" flipH="1" flipV="1">
                <a:off x="2357238" y="3614187"/>
                <a:ext cx="2996" cy="145473"/>
              </a:xfrm>
              <a:prstGeom prst="line">
                <a:avLst/>
              </a:prstGeom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5400000" flipH="1" flipV="1">
                <a:off x="3949819" y="3601602"/>
                <a:ext cx="2996" cy="145473"/>
              </a:xfrm>
              <a:prstGeom prst="line">
                <a:avLst/>
              </a:prstGeom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rot="5400000" flipH="1" flipV="1">
                <a:off x="5214739" y="3609222"/>
                <a:ext cx="2996" cy="145473"/>
              </a:xfrm>
              <a:prstGeom prst="line">
                <a:avLst/>
              </a:prstGeom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 rot="5400000" flipH="1" flipV="1">
                <a:off x="6121519" y="3601602"/>
                <a:ext cx="2996" cy="145473"/>
              </a:xfrm>
              <a:prstGeom prst="line">
                <a:avLst/>
              </a:prstGeom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2" name="Group 131"/>
          <p:cNvGrpSpPr/>
          <p:nvPr/>
        </p:nvGrpSpPr>
        <p:grpSpPr>
          <a:xfrm>
            <a:off x="914401" y="2819400"/>
            <a:ext cx="6244589" cy="1938754"/>
            <a:chOff x="914401" y="2819400"/>
            <a:chExt cx="6244589" cy="1938754"/>
          </a:xfrm>
        </p:grpSpPr>
        <p:cxnSp>
          <p:nvCxnSpPr>
            <p:cNvPr id="84" name="Straight Arrow Connector 83"/>
            <p:cNvCxnSpPr/>
            <p:nvPr/>
          </p:nvCxnSpPr>
          <p:spPr>
            <a:xfrm rot="5400000" flipH="1" flipV="1">
              <a:off x="637933" y="3758907"/>
              <a:ext cx="1829285" cy="10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1257300" y="3683000"/>
              <a:ext cx="304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0</a:t>
              </a:r>
              <a:endParaRPr lang="en-GB" sz="1600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6438900" y="3683000"/>
              <a:ext cx="720090" cy="2308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time</a:t>
              </a:r>
              <a:endParaRPr lang="en-GB" sz="1600" dirty="0"/>
            </a:p>
          </p:txBody>
        </p:sp>
        <p:sp>
          <p:nvSpPr>
            <p:cNvPr id="87" name="TextBox 86"/>
            <p:cNvSpPr txBox="1"/>
            <p:nvPr/>
          </p:nvSpPr>
          <p:spPr>
            <a:xfrm rot="16200000">
              <a:off x="382308" y="3656293"/>
              <a:ext cx="13719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velocity</a:t>
              </a:r>
              <a:endParaRPr lang="en-GB" sz="1600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209139" y="28194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+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cxnSp>
          <p:nvCxnSpPr>
            <p:cNvPr id="89" name="Straight Arrow Connector 88"/>
            <p:cNvCxnSpPr/>
            <p:nvPr/>
          </p:nvCxnSpPr>
          <p:spPr>
            <a:xfrm>
              <a:off x="1498600" y="3810000"/>
              <a:ext cx="50292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TextBox 104"/>
            <p:cNvSpPr txBox="1"/>
            <p:nvPr/>
          </p:nvSpPr>
          <p:spPr>
            <a:xfrm>
              <a:off x="1193800" y="44196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-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2513806" y="2603500"/>
            <a:ext cx="3761582" cy="1066800"/>
            <a:chOff x="2513806" y="2603500"/>
            <a:chExt cx="3761582" cy="1066800"/>
          </a:xfrm>
        </p:grpSpPr>
        <p:cxnSp>
          <p:nvCxnSpPr>
            <p:cNvPr id="107" name="Straight Connector 106"/>
            <p:cNvCxnSpPr/>
            <p:nvPr/>
          </p:nvCxnSpPr>
          <p:spPr>
            <a:xfrm rot="5400000">
              <a:off x="1981200" y="3136106"/>
              <a:ext cx="1066800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5400000">
              <a:off x="3569494" y="3136106"/>
              <a:ext cx="1066800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5400000">
              <a:off x="4826794" y="3136106"/>
              <a:ext cx="1066800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5400000">
              <a:off x="5741194" y="3136106"/>
              <a:ext cx="1066800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0" name="Group 119"/>
          <p:cNvGrpSpPr/>
          <p:nvPr/>
        </p:nvGrpSpPr>
        <p:grpSpPr>
          <a:xfrm>
            <a:off x="3276600" y="1536700"/>
            <a:ext cx="2516188" cy="2133600"/>
            <a:chOff x="3276600" y="1536700"/>
            <a:chExt cx="2516188" cy="2133600"/>
          </a:xfrm>
        </p:grpSpPr>
        <p:cxnSp>
          <p:nvCxnSpPr>
            <p:cNvPr id="111" name="Straight Connector 110"/>
            <p:cNvCxnSpPr/>
            <p:nvPr/>
          </p:nvCxnSpPr>
          <p:spPr>
            <a:xfrm rot="5400000">
              <a:off x="2210594" y="2602706"/>
              <a:ext cx="2133600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5400000">
              <a:off x="3772694" y="2717006"/>
              <a:ext cx="1905000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5400000">
              <a:off x="4991894" y="2869406"/>
              <a:ext cx="1600200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1" name="Group 130"/>
          <p:cNvGrpSpPr/>
          <p:nvPr/>
        </p:nvGrpSpPr>
        <p:grpSpPr>
          <a:xfrm>
            <a:off x="1371600" y="3657600"/>
            <a:ext cx="5099050" cy="338554"/>
            <a:chOff x="1365250" y="3651250"/>
            <a:chExt cx="5099050" cy="338554"/>
          </a:xfrm>
        </p:grpSpPr>
        <p:sp>
          <p:nvSpPr>
            <p:cNvPr id="123" name="TextBox 122"/>
            <p:cNvSpPr txBox="1"/>
            <p:nvPr/>
          </p:nvSpPr>
          <p:spPr>
            <a:xfrm>
              <a:off x="2324100" y="365125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3086100" y="365125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911600" y="365125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527550" y="365125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1365250" y="365125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5182870" y="365125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600700" y="365125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083300" y="365125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178" name="Group 177"/>
          <p:cNvGrpSpPr/>
          <p:nvPr/>
        </p:nvGrpSpPr>
        <p:grpSpPr>
          <a:xfrm>
            <a:off x="2247900" y="4033520"/>
            <a:ext cx="4114800" cy="724634"/>
            <a:chOff x="2247900" y="4033520"/>
            <a:chExt cx="4114800" cy="724634"/>
          </a:xfrm>
        </p:grpSpPr>
        <p:sp>
          <p:nvSpPr>
            <p:cNvPr id="143" name="TextBox 142"/>
            <p:cNvSpPr txBox="1"/>
            <p:nvPr/>
          </p:nvSpPr>
          <p:spPr>
            <a:xfrm>
              <a:off x="3810000" y="43434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5118100" y="41910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2247900" y="44196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5981700" y="403352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180" name="Group 179"/>
          <p:cNvGrpSpPr/>
          <p:nvPr/>
        </p:nvGrpSpPr>
        <p:grpSpPr>
          <a:xfrm>
            <a:off x="2413000" y="2895600"/>
            <a:ext cx="4152900" cy="762000"/>
            <a:chOff x="2413000" y="2895600"/>
            <a:chExt cx="4152900" cy="762000"/>
          </a:xfrm>
        </p:grpSpPr>
        <p:sp>
          <p:nvSpPr>
            <p:cNvPr id="145" name="TextBox 144"/>
            <p:cNvSpPr txBox="1"/>
            <p:nvPr/>
          </p:nvSpPr>
          <p:spPr>
            <a:xfrm>
              <a:off x="2413000" y="28956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4000500" y="3090446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5270500" y="3166646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6184900" y="3319046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177" name="Group 176"/>
          <p:cNvGrpSpPr/>
          <p:nvPr/>
        </p:nvGrpSpPr>
        <p:grpSpPr>
          <a:xfrm>
            <a:off x="2438400" y="2438400"/>
            <a:ext cx="3735388" cy="2209800"/>
            <a:chOff x="2438400" y="2438400"/>
            <a:chExt cx="3735388" cy="2209800"/>
          </a:xfrm>
        </p:grpSpPr>
        <p:cxnSp>
          <p:nvCxnSpPr>
            <p:cNvPr id="139" name="Straight Connector 138"/>
            <p:cNvCxnSpPr/>
            <p:nvPr/>
          </p:nvCxnSpPr>
          <p:spPr>
            <a:xfrm rot="5400000">
              <a:off x="1372394" y="3580606"/>
              <a:ext cx="2133600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>
              <a:endCxn id="144" idx="0"/>
            </p:cNvCxnSpPr>
            <p:nvPr/>
          </p:nvCxnSpPr>
          <p:spPr>
            <a:xfrm rot="16200000" flipH="1">
              <a:off x="4475427" y="3357827"/>
              <a:ext cx="1655234" cy="11112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 rot="5400000">
              <a:off x="5334794" y="3275806"/>
              <a:ext cx="1676400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rot="5400000">
              <a:off x="3019425" y="3429000"/>
              <a:ext cx="1981200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9" name="Group 178"/>
          <p:cNvGrpSpPr/>
          <p:nvPr/>
        </p:nvGrpSpPr>
        <p:grpSpPr>
          <a:xfrm>
            <a:off x="2590800" y="2423160"/>
            <a:ext cx="3781108" cy="1066800"/>
            <a:chOff x="2590800" y="2423160"/>
            <a:chExt cx="3781108" cy="1066800"/>
          </a:xfrm>
        </p:grpSpPr>
        <p:cxnSp>
          <p:nvCxnSpPr>
            <p:cNvPr id="134" name="Straight Connector 133"/>
            <p:cNvCxnSpPr/>
            <p:nvPr/>
          </p:nvCxnSpPr>
          <p:spPr>
            <a:xfrm rot="5400000">
              <a:off x="2353469" y="2732881"/>
              <a:ext cx="476250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>
              <a:endCxn id="146" idx="0"/>
            </p:cNvCxnSpPr>
            <p:nvPr/>
          </p:nvCxnSpPr>
          <p:spPr>
            <a:xfrm rot="5400000">
              <a:off x="3963793" y="2863238"/>
              <a:ext cx="454415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>
            <a:xfrm rot="5400000">
              <a:off x="5052060" y="2880360"/>
              <a:ext cx="762000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>
            <a:xfrm rot="5400000">
              <a:off x="5837714" y="2955766"/>
              <a:ext cx="1066800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2" name="Group 221"/>
          <p:cNvGrpSpPr/>
          <p:nvPr/>
        </p:nvGrpSpPr>
        <p:grpSpPr>
          <a:xfrm>
            <a:off x="1524000" y="2971800"/>
            <a:ext cx="4876800" cy="1600200"/>
            <a:chOff x="1524000" y="2971800"/>
            <a:chExt cx="4876800" cy="1600200"/>
          </a:xfrm>
        </p:grpSpPr>
        <p:cxnSp>
          <p:nvCxnSpPr>
            <p:cNvPr id="182" name="Straight Connector 181"/>
            <p:cNvCxnSpPr/>
            <p:nvPr/>
          </p:nvCxnSpPr>
          <p:spPr>
            <a:xfrm>
              <a:off x="1524000" y="3810000"/>
              <a:ext cx="914400" cy="76200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5400000" flipH="1" flipV="1">
              <a:off x="1714500" y="3695700"/>
              <a:ext cx="1600200" cy="15240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2552700" y="3086100"/>
              <a:ext cx="1447800" cy="137160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5400000" flipH="1" flipV="1">
              <a:off x="3467100" y="3771900"/>
              <a:ext cx="1219200" cy="22860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4191000" y="3276600"/>
              <a:ext cx="1066800" cy="106680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/>
            <p:nvPr/>
          </p:nvCxnSpPr>
          <p:spPr>
            <a:xfrm rot="5400000" flipH="1" flipV="1">
              <a:off x="4822824" y="3740152"/>
              <a:ext cx="1127127" cy="200025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94" name="Straight Connector 193"/>
            <p:cNvCxnSpPr/>
            <p:nvPr/>
          </p:nvCxnSpPr>
          <p:spPr>
            <a:xfrm rot="16200000" flipH="1">
              <a:off x="5410200" y="3429000"/>
              <a:ext cx="838200" cy="68580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/>
            <p:nvPr/>
          </p:nvCxnSpPr>
          <p:spPr>
            <a:xfrm rot="5400000" flipH="1" flipV="1">
              <a:off x="5943600" y="3733800"/>
              <a:ext cx="685800" cy="22860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5" grpId="0"/>
      <p:bldP spid="6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1"/>
          <p:cNvGrpSpPr/>
          <p:nvPr/>
        </p:nvGrpSpPr>
        <p:grpSpPr>
          <a:xfrm>
            <a:off x="711201" y="838200"/>
            <a:ext cx="6244589" cy="1938754"/>
            <a:chOff x="914401" y="2819400"/>
            <a:chExt cx="6244589" cy="1938754"/>
          </a:xfrm>
        </p:grpSpPr>
        <p:cxnSp>
          <p:nvCxnSpPr>
            <p:cNvPr id="84" name="Straight Arrow Connector 83"/>
            <p:cNvCxnSpPr/>
            <p:nvPr/>
          </p:nvCxnSpPr>
          <p:spPr>
            <a:xfrm rot="5400000" flipH="1" flipV="1">
              <a:off x="637933" y="3758907"/>
              <a:ext cx="1829285" cy="10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1257300" y="3683000"/>
              <a:ext cx="304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0</a:t>
              </a:r>
              <a:endParaRPr lang="en-GB" sz="1600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6438900" y="3683000"/>
              <a:ext cx="720090" cy="2308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time</a:t>
              </a:r>
              <a:endParaRPr lang="en-GB" sz="1600" dirty="0"/>
            </a:p>
          </p:txBody>
        </p:sp>
        <p:sp>
          <p:nvSpPr>
            <p:cNvPr id="87" name="TextBox 86"/>
            <p:cNvSpPr txBox="1"/>
            <p:nvPr/>
          </p:nvSpPr>
          <p:spPr>
            <a:xfrm rot="16200000">
              <a:off x="382308" y="3656293"/>
              <a:ext cx="13719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velocity</a:t>
              </a:r>
              <a:endParaRPr lang="en-GB" sz="1600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209139" y="28194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+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cxnSp>
          <p:nvCxnSpPr>
            <p:cNvPr id="89" name="Straight Arrow Connector 88"/>
            <p:cNvCxnSpPr/>
            <p:nvPr/>
          </p:nvCxnSpPr>
          <p:spPr>
            <a:xfrm>
              <a:off x="1498600" y="3810000"/>
              <a:ext cx="50292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TextBox 104"/>
            <p:cNvSpPr txBox="1"/>
            <p:nvPr/>
          </p:nvSpPr>
          <p:spPr>
            <a:xfrm>
              <a:off x="1193800" y="44196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-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11" name="Group 130"/>
          <p:cNvGrpSpPr/>
          <p:nvPr/>
        </p:nvGrpSpPr>
        <p:grpSpPr>
          <a:xfrm>
            <a:off x="1168400" y="1676400"/>
            <a:ext cx="5099050" cy="338554"/>
            <a:chOff x="1365250" y="3651250"/>
            <a:chExt cx="5099050" cy="338554"/>
          </a:xfrm>
        </p:grpSpPr>
        <p:sp>
          <p:nvSpPr>
            <p:cNvPr id="123" name="TextBox 122"/>
            <p:cNvSpPr txBox="1"/>
            <p:nvPr/>
          </p:nvSpPr>
          <p:spPr>
            <a:xfrm>
              <a:off x="2324100" y="365125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3086100" y="365125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911600" y="365125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527550" y="365125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1365250" y="365125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5182870" y="365125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600700" y="365125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083300" y="365125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12" name="Group 177"/>
          <p:cNvGrpSpPr/>
          <p:nvPr/>
        </p:nvGrpSpPr>
        <p:grpSpPr>
          <a:xfrm>
            <a:off x="2044700" y="2052320"/>
            <a:ext cx="4114800" cy="724634"/>
            <a:chOff x="2247900" y="4033520"/>
            <a:chExt cx="4114800" cy="724634"/>
          </a:xfrm>
        </p:grpSpPr>
        <p:sp>
          <p:nvSpPr>
            <p:cNvPr id="143" name="TextBox 142"/>
            <p:cNvSpPr txBox="1"/>
            <p:nvPr/>
          </p:nvSpPr>
          <p:spPr>
            <a:xfrm>
              <a:off x="3810000" y="43434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5118100" y="41910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2247900" y="44196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5981700" y="403352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13" name="Group 179"/>
          <p:cNvGrpSpPr/>
          <p:nvPr/>
        </p:nvGrpSpPr>
        <p:grpSpPr>
          <a:xfrm>
            <a:off x="2209800" y="914400"/>
            <a:ext cx="4152900" cy="762000"/>
            <a:chOff x="2413000" y="2895600"/>
            <a:chExt cx="4152900" cy="762000"/>
          </a:xfrm>
        </p:grpSpPr>
        <p:sp>
          <p:nvSpPr>
            <p:cNvPr id="145" name="TextBox 144"/>
            <p:cNvSpPr txBox="1"/>
            <p:nvPr/>
          </p:nvSpPr>
          <p:spPr>
            <a:xfrm>
              <a:off x="2413000" y="28956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4000500" y="3090446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5270500" y="3166646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6184900" y="3319046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x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16" name="Group 221"/>
          <p:cNvGrpSpPr/>
          <p:nvPr/>
        </p:nvGrpSpPr>
        <p:grpSpPr>
          <a:xfrm>
            <a:off x="1320800" y="990600"/>
            <a:ext cx="4876800" cy="1600200"/>
            <a:chOff x="1524000" y="2971800"/>
            <a:chExt cx="4876800" cy="1600200"/>
          </a:xfrm>
        </p:grpSpPr>
        <p:cxnSp>
          <p:nvCxnSpPr>
            <p:cNvPr id="182" name="Straight Connector 181"/>
            <p:cNvCxnSpPr/>
            <p:nvPr/>
          </p:nvCxnSpPr>
          <p:spPr>
            <a:xfrm>
              <a:off x="1524000" y="3810000"/>
              <a:ext cx="914400" cy="76200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5400000" flipH="1" flipV="1">
              <a:off x="1714500" y="3695700"/>
              <a:ext cx="1600200" cy="15240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2552700" y="3086100"/>
              <a:ext cx="1447800" cy="137160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5400000" flipH="1" flipV="1">
              <a:off x="3467100" y="3771900"/>
              <a:ext cx="1219200" cy="22860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4191000" y="3276600"/>
              <a:ext cx="1066800" cy="106680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/>
            <p:nvPr/>
          </p:nvCxnSpPr>
          <p:spPr>
            <a:xfrm rot="5400000" flipH="1" flipV="1">
              <a:off x="4822824" y="3740152"/>
              <a:ext cx="1127127" cy="200025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94" name="Straight Connector 193"/>
            <p:cNvCxnSpPr/>
            <p:nvPr/>
          </p:nvCxnSpPr>
          <p:spPr>
            <a:xfrm rot="16200000" flipH="1">
              <a:off x="5410200" y="3429000"/>
              <a:ext cx="838200" cy="68580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/>
            <p:nvPr/>
          </p:nvCxnSpPr>
          <p:spPr>
            <a:xfrm rot="5400000" flipH="1" flipV="1">
              <a:off x="5943600" y="3733800"/>
              <a:ext cx="685800" cy="228600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1" name="Group 131"/>
          <p:cNvGrpSpPr/>
          <p:nvPr/>
        </p:nvGrpSpPr>
        <p:grpSpPr>
          <a:xfrm>
            <a:off x="711200" y="2861846"/>
            <a:ext cx="6244589" cy="1938754"/>
            <a:chOff x="914401" y="2819400"/>
            <a:chExt cx="6244589" cy="1938754"/>
          </a:xfrm>
        </p:grpSpPr>
        <p:cxnSp>
          <p:nvCxnSpPr>
            <p:cNvPr id="82" name="Straight Arrow Connector 81"/>
            <p:cNvCxnSpPr/>
            <p:nvPr/>
          </p:nvCxnSpPr>
          <p:spPr>
            <a:xfrm rot="5400000" flipH="1" flipV="1">
              <a:off x="637933" y="3758907"/>
              <a:ext cx="1829285" cy="10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1257300" y="3683000"/>
              <a:ext cx="304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0</a:t>
              </a:r>
              <a:endParaRPr lang="en-GB" sz="1600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6438900" y="3683000"/>
              <a:ext cx="720090" cy="2308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time</a:t>
              </a:r>
              <a:endParaRPr lang="en-GB" sz="1600" dirty="0"/>
            </a:p>
          </p:txBody>
        </p:sp>
        <p:sp>
          <p:nvSpPr>
            <p:cNvPr id="91" name="TextBox 90"/>
            <p:cNvSpPr txBox="1"/>
            <p:nvPr/>
          </p:nvSpPr>
          <p:spPr>
            <a:xfrm rot="16200000">
              <a:off x="382308" y="3656293"/>
              <a:ext cx="13719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acceleration</a:t>
              </a:r>
              <a:endParaRPr lang="en-GB" sz="1600" dirty="0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1209139" y="28194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+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cxnSp>
          <p:nvCxnSpPr>
            <p:cNvPr id="93" name="Straight Arrow Connector 92"/>
            <p:cNvCxnSpPr/>
            <p:nvPr/>
          </p:nvCxnSpPr>
          <p:spPr>
            <a:xfrm>
              <a:off x="1498600" y="3810000"/>
              <a:ext cx="50292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TextBox 93"/>
            <p:cNvSpPr txBox="1"/>
            <p:nvPr/>
          </p:nvSpPr>
          <p:spPr>
            <a:xfrm>
              <a:off x="1193800" y="4419600"/>
              <a:ext cx="381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chemeClr val="tx2">
                      <a:lumMod val="75000"/>
                    </a:schemeClr>
                  </a:solidFill>
                </a:rPr>
                <a:t>-</a:t>
              </a:r>
              <a:endParaRPr lang="en-US" sz="1600" baseline="300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1371600" y="4572000"/>
            <a:ext cx="4709844" cy="6865"/>
            <a:chOff x="1371600" y="4572000"/>
            <a:chExt cx="4709844" cy="6865"/>
          </a:xfrm>
        </p:grpSpPr>
        <p:cxnSp>
          <p:nvCxnSpPr>
            <p:cNvPr id="96" name="Straight Connector 95"/>
            <p:cNvCxnSpPr/>
            <p:nvPr/>
          </p:nvCxnSpPr>
          <p:spPr>
            <a:xfrm>
              <a:off x="1371600" y="4572000"/>
              <a:ext cx="850901" cy="6865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2438400" y="4577277"/>
              <a:ext cx="1295400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3924300" y="4577277"/>
              <a:ext cx="1143000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5319444" y="4577277"/>
              <a:ext cx="762000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42" name="Group 141"/>
          <p:cNvGrpSpPr/>
          <p:nvPr/>
        </p:nvGrpSpPr>
        <p:grpSpPr>
          <a:xfrm>
            <a:off x="2209006" y="2971800"/>
            <a:ext cx="230188" cy="1600994"/>
            <a:chOff x="2209006" y="2971800"/>
            <a:chExt cx="230188" cy="1600994"/>
          </a:xfrm>
        </p:grpSpPr>
        <p:cxnSp>
          <p:nvCxnSpPr>
            <p:cNvPr id="115" name="Straight Connector 114"/>
            <p:cNvCxnSpPr/>
            <p:nvPr/>
          </p:nvCxnSpPr>
          <p:spPr>
            <a:xfrm rot="5400000" flipH="1" flipV="1">
              <a:off x="1409700" y="3771900"/>
              <a:ext cx="1600200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10800000">
              <a:off x="2209800" y="2971800"/>
              <a:ext cx="228600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 flipH="1" flipV="1">
              <a:off x="1638300" y="3771900"/>
              <a:ext cx="1600200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33" name="Group 132"/>
          <p:cNvGrpSpPr/>
          <p:nvPr/>
        </p:nvGrpSpPr>
        <p:grpSpPr>
          <a:xfrm>
            <a:off x="3713252" y="3200400"/>
            <a:ext cx="249148" cy="1392148"/>
            <a:chOff x="3713252" y="2991554"/>
            <a:chExt cx="230188" cy="1600994"/>
          </a:xfrm>
        </p:grpSpPr>
        <p:cxnSp>
          <p:nvCxnSpPr>
            <p:cNvPr id="122" name="Straight Connector 121"/>
            <p:cNvCxnSpPr/>
            <p:nvPr/>
          </p:nvCxnSpPr>
          <p:spPr>
            <a:xfrm rot="5400000" flipH="1" flipV="1">
              <a:off x="2913946" y="3791654"/>
              <a:ext cx="1600200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10800000">
              <a:off x="3714046" y="2991554"/>
              <a:ext cx="228600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5400000" flipH="1" flipV="1">
              <a:off x="3142546" y="3791654"/>
              <a:ext cx="1600200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35" name="Group 134"/>
          <p:cNvGrpSpPr/>
          <p:nvPr/>
        </p:nvGrpSpPr>
        <p:grpSpPr>
          <a:xfrm>
            <a:off x="5039474" y="3352800"/>
            <a:ext cx="294526" cy="1239748"/>
            <a:chOff x="3713252" y="2991554"/>
            <a:chExt cx="230188" cy="1600994"/>
          </a:xfrm>
        </p:grpSpPr>
        <p:cxnSp>
          <p:nvCxnSpPr>
            <p:cNvPr id="136" name="Straight Connector 135"/>
            <p:cNvCxnSpPr/>
            <p:nvPr/>
          </p:nvCxnSpPr>
          <p:spPr>
            <a:xfrm rot="5400000" flipH="1" flipV="1">
              <a:off x="2913946" y="3791654"/>
              <a:ext cx="1600200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10800000">
              <a:off x="3714046" y="2991554"/>
              <a:ext cx="228600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5400000" flipH="1" flipV="1">
              <a:off x="3142546" y="3791654"/>
              <a:ext cx="1600200" cy="1588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201</Words>
  <Application>Microsoft Office PowerPoint</Application>
  <PresentationFormat>Custom</PresentationFormat>
  <Paragraphs>100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 Dan Marsh</dc:creator>
  <cp:lastModifiedBy>Dr Dan Marsh</cp:lastModifiedBy>
  <cp:revision>68</cp:revision>
  <dcterms:created xsi:type="dcterms:W3CDTF">2008-08-30T18:16:19Z</dcterms:created>
  <dcterms:modified xsi:type="dcterms:W3CDTF">2008-09-06T20:28:57Z</dcterms:modified>
</cp:coreProperties>
</file>