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8" r:id="rId3"/>
    <p:sldId id="279" r:id="rId4"/>
    <p:sldId id="280" r:id="rId5"/>
    <p:sldId id="283" r:id="rId6"/>
    <p:sldId id="282" r:id="rId7"/>
    <p:sldId id="284" r:id="rId8"/>
    <p:sldId id="285" r:id="rId9"/>
    <p:sldId id="272" r:id="rId10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6" autoAdjust="0"/>
    <p:restoredTop sz="94667" autoAdjust="0"/>
  </p:normalViewPr>
  <p:slideViewPr>
    <p:cSldViewPr snapToGrid="0">
      <p:cViewPr varScale="1">
        <p:scale>
          <a:sx n="93" d="100"/>
          <a:sy n="93" d="100"/>
        </p:scale>
        <p:origin x="-960" y="-96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Energy</a:t>
            </a:r>
            <a:r>
              <a:rPr lang="en-GB" baseline="0" dirty="0" smtClean="0"/>
              <a:t> transformations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Energy</a:t>
            </a:r>
            <a:r>
              <a:rPr lang="en-GB" baseline="0" dirty="0" smtClean="0"/>
              <a:t> transformations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8382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Energy transformations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3700" y="1574800"/>
            <a:ext cx="6460613" cy="2862322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TopLef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 </a:t>
            </a:r>
          </a:p>
          <a:p>
            <a:r>
              <a:rPr lang="en-GB" sz="2000" b="1" dirty="0" smtClean="0"/>
              <a:t>Understand that energy transforms into another form when work is </a:t>
            </a:r>
            <a:r>
              <a:rPr lang="en-GB" sz="2000" b="1" dirty="0" smtClean="0"/>
              <a:t>done. </a:t>
            </a:r>
          </a:p>
          <a:p>
            <a:endParaRPr lang="en-US" sz="2000" dirty="0" smtClean="0"/>
          </a:p>
          <a:p>
            <a:r>
              <a:rPr lang="en-GB" sz="2000" b="1" dirty="0" smtClean="0"/>
              <a:t>Use the terms </a:t>
            </a:r>
            <a:r>
              <a:rPr lang="en-GB" sz="2000" b="1" u="sng" dirty="0" smtClean="0"/>
              <a:t>heating</a:t>
            </a:r>
            <a:r>
              <a:rPr lang="en-GB" sz="2000" b="1" dirty="0" smtClean="0"/>
              <a:t> and </a:t>
            </a:r>
            <a:r>
              <a:rPr lang="en-GB" sz="2000" b="1" u="sng" dirty="0" smtClean="0"/>
              <a:t>working </a:t>
            </a:r>
            <a:r>
              <a:rPr lang="en-GB" sz="2000" b="1" dirty="0" smtClean="0"/>
              <a:t>as two forms of transforming </a:t>
            </a:r>
            <a:r>
              <a:rPr lang="en-GB" sz="2000" b="1" dirty="0" smtClean="0"/>
              <a:t>energy.</a:t>
            </a:r>
          </a:p>
          <a:p>
            <a:endParaRPr lang="en-US" sz="2000" dirty="0" smtClean="0"/>
          </a:p>
          <a:p>
            <a:r>
              <a:rPr lang="en-GB" sz="2000" b="1" dirty="0" smtClean="0"/>
              <a:t>Use the expression for work W = FΔs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19100" y="1003300"/>
            <a:ext cx="6460613" cy="3477875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bliqueTopLef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 </a:t>
            </a:r>
          </a:p>
          <a:p>
            <a:r>
              <a:rPr lang="en-GB" sz="2000" b="1" dirty="0" smtClean="0"/>
              <a:t>Use </a:t>
            </a:r>
            <a:r>
              <a:rPr lang="en-GB" sz="2000" b="1" dirty="0" smtClean="0"/>
              <a:t>the relation </a:t>
            </a:r>
            <a:r>
              <a:rPr lang="en-GB" sz="2000" b="1" dirty="0" err="1" smtClean="0"/>
              <a:t>E</a:t>
            </a:r>
            <a:r>
              <a:rPr lang="en-GB" sz="2000" b="1" baseline="-25000" dirty="0" err="1" smtClean="0"/>
              <a:t>k</a:t>
            </a:r>
            <a:r>
              <a:rPr lang="en-GB" sz="2000" b="1" dirty="0" smtClean="0"/>
              <a:t>= ½mv</a:t>
            </a:r>
            <a:r>
              <a:rPr lang="en-GB" sz="2000" b="1" baseline="30000" dirty="0" smtClean="0"/>
              <a:t>2</a:t>
            </a:r>
            <a:r>
              <a:rPr lang="en-GB" sz="2000" b="1" dirty="0" smtClean="0"/>
              <a:t> for the kinetic energy of a moving </a:t>
            </a:r>
            <a:r>
              <a:rPr lang="en-GB" sz="2000" b="1" dirty="0" smtClean="0"/>
              <a:t>body.</a:t>
            </a:r>
            <a:endParaRPr lang="en-US" sz="2000" dirty="0" smtClean="0"/>
          </a:p>
          <a:p>
            <a:r>
              <a:rPr lang="en-GB" sz="2000" b="1" dirty="0" smtClean="0"/>
              <a:t> </a:t>
            </a:r>
            <a:endParaRPr lang="en-US" sz="2000" dirty="0" smtClean="0"/>
          </a:p>
          <a:p>
            <a:r>
              <a:rPr lang="en-GB" sz="2000" b="1" dirty="0" smtClean="0"/>
              <a:t>Use </a:t>
            </a:r>
            <a:r>
              <a:rPr lang="en-GB" sz="2000" b="1" dirty="0" err="1" smtClean="0"/>
              <a:t>E</a:t>
            </a:r>
            <a:r>
              <a:rPr lang="en-GB" sz="2000" b="1" baseline="-25000" dirty="0" err="1" smtClean="0"/>
              <a:t>grav</a:t>
            </a:r>
            <a:r>
              <a:rPr lang="en-GB" sz="2000" b="1" dirty="0" smtClean="0"/>
              <a:t>=</a:t>
            </a:r>
            <a:r>
              <a:rPr lang="en-GB" sz="2000" b="1" dirty="0" err="1" smtClean="0"/>
              <a:t>mgΔh</a:t>
            </a:r>
            <a:r>
              <a:rPr lang="en-GB" sz="2000" b="1" dirty="0" smtClean="0"/>
              <a:t> for the gravitational potential energy transferred near the earth’s </a:t>
            </a:r>
            <a:r>
              <a:rPr lang="en-GB" sz="2000" b="1" dirty="0" smtClean="0"/>
              <a:t>surface.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Recognise and use the expression efficiency = useful energy (or power) output/total energy input.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Energy change...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03300" y="1549400"/>
            <a:ext cx="2260600" cy="8763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‘transforms’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911600" y="1549400"/>
            <a:ext cx="2260600" cy="8763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‘transfers’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03600" y="1752600"/>
            <a:ext cx="3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4500" y="2667000"/>
            <a:ext cx="6362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It is better to say that energy has been transferred between two objects than to say that energy has been transformed.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635000" y="3683000"/>
            <a:ext cx="6032500" cy="1016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“chemical potential energy has been transformed into gravitational potential energy”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Energy transferred by...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03300" y="1955800"/>
            <a:ext cx="2260600" cy="8763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HEAT(</a:t>
            </a:r>
            <a:r>
              <a:rPr lang="en-GB" sz="2400" dirty="0" err="1" smtClean="0"/>
              <a:t>ing</a:t>
            </a:r>
            <a:r>
              <a:rPr lang="en-GB" sz="2400" dirty="0" smtClean="0"/>
              <a:t>)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911600" y="1955800"/>
            <a:ext cx="2260600" cy="8763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WORK(</a:t>
            </a:r>
            <a:r>
              <a:rPr lang="en-GB" sz="2400" dirty="0" err="1" smtClean="0"/>
              <a:t>ing</a:t>
            </a:r>
            <a:r>
              <a:rPr lang="en-GB" sz="2400" dirty="0" smtClean="0"/>
              <a:t>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03600" y="2159000"/>
            <a:ext cx="3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9300" y="3035300"/>
            <a:ext cx="267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T gradient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46500" y="3060700"/>
            <a:ext cx="267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displaced force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Work done &amp; the Joule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6674" y="1430961"/>
            <a:ext cx="6578600" cy="1096482"/>
          </a:xfrm>
          <a:prstGeom prst="roundRect">
            <a:avLst>
              <a:gd name="adj" fmla="val 2852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400" dirty="0" smtClean="0"/>
              <a:t> work done = force x distance moved      	          	</a:t>
            </a:r>
            <a:r>
              <a:rPr lang="en-GB" sz="2000" dirty="0" smtClean="0"/>
              <a:t>(in the direction of the force)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52" y="4078840"/>
            <a:ext cx="6154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chemeClr val="tx2"/>
                </a:solidFill>
              </a:rPr>
              <a:t>The </a:t>
            </a:r>
            <a:r>
              <a:rPr lang="en-GB" sz="1800" b="1" dirty="0" smtClean="0">
                <a:solidFill>
                  <a:schemeClr val="tx2"/>
                </a:solidFill>
              </a:rPr>
              <a:t>Joule</a:t>
            </a:r>
            <a:r>
              <a:rPr lang="en-GB" sz="1800" dirty="0" smtClean="0">
                <a:solidFill>
                  <a:schemeClr val="tx2"/>
                </a:solidFill>
              </a:rPr>
              <a:t> is defined as the energy transferred when a force of 1 N is displaced a distance of 1 m.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490341" y="2713518"/>
            <a:ext cx="2328238" cy="1096482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800" dirty="0" smtClean="0"/>
              <a:t>W = FΔs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 rot="16200000">
            <a:off x="4357812" y="849473"/>
            <a:ext cx="1828800" cy="325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5352" y="762000"/>
            <a:ext cx="623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Resolving </a:t>
            </a:r>
            <a:r>
              <a:rPr lang="en-GB" sz="2400" b="1" dirty="0" smtClean="0">
                <a:solidFill>
                  <a:schemeClr val="tx2"/>
                </a:solidFill>
              </a:rPr>
              <a:t>vectors in work calculations...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93159" y="1546474"/>
            <a:ext cx="3159727" cy="1841500"/>
            <a:chOff x="287676" y="1536200"/>
            <a:chExt cx="3159727" cy="1841500"/>
          </a:xfrm>
        </p:grpSpPr>
        <p:sp>
          <p:nvSpPr>
            <p:cNvPr id="7" name="Rectangle 6"/>
            <p:cNvSpPr/>
            <p:nvPr/>
          </p:nvSpPr>
          <p:spPr>
            <a:xfrm rot="16200000">
              <a:off x="723008" y="1100868"/>
              <a:ext cx="1841500" cy="27121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33"/>
            <p:cNvGrpSpPr/>
            <p:nvPr/>
          </p:nvGrpSpPr>
          <p:grpSpPr>
            <a:xfrm rot="16200000">
              <a:off x="1226147" y="945563"/>
              <a:ext cx="1562901" cy="2879610"/>
              <a:chOff x="1436434" y="1968500"/>
              <a:chExt cx="1562901" cy="2879610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rot="16200000" flipH="1">
                <a:off x="1104900" y="2324100"/>
                <a:ext cx="2032000" cy="13208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 rot="5400000">
                <a:off x="1527567" y="2359204"/>
                <a:ext cx="279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Symbol" pitchFamily="18" charset="2"/>
                  </a:rPr>
                  <a:t>q</a:t>
                </a:r>
                <a:endParaRPr lang="en-US" sz="2400" dirty="0">
                  <a:latin typeface="Symbol" pitchFamily="18" charset="2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rot="5400000">
                <a:off x="787400" y="2654300"/>
                <a:ext cx="13462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 rot="5400000">
                <a:off x="2122519" y="3971294"/>
                <a:ext cx="1384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 </a:t>
                </a:r>
                <a:r>
                  <a:rPr lang="en-GB" sz="1800" dirty="0" smtClean="0"/>
                  <a:t>F</a:t>
                </a:r>
                <a:endParaRPr lang="en-US" dirty="0"/>
              </a:p>
            </p:txBody>
          </p:sp>
        </p:grpSp>
      </p:grpSp>
      <p:grpSp>
        <p:nvGrpSpPr>
          <p:cNvPr id="4" name="Group 40"/>
          <p:cNvGrpSpPr/>
          <p:nvPr/>
        </p:nvGrpSpPr>
        <p:grpSpPr>
          <a:xfrm rot="16200000">
            <a:off x="4559515" y="1181030"/>
            <a:ext cx="1320800" cy="2403297"/>
            <a:chOff x="5054600" y="1495603"/>
            <a:chExt cx="1320800" cy="2403297"/>
          </a:xfrm>
        </p:grpSpPr>
        <p:cxnSp>
          <p:nvCxnSpPr>
            <p:cNvPr id="36" name="Straight Arrow Connector 35"/>
            <p:cNvCxnSpPr/>
            <p:nvPr/>
          </p:nvCxnSpPr>
          <p:spPr>
            <a:xfrm rot="16200000" flipH="1">
              <a:off x="4064000" y="2895600"/>
              <a:ext cx="1993900" cy="127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054600" y="1917700"/>
              <a:ext cx="1320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640372" y="1495603"/>
              <a:ext cx="7312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 smtClean="0"/>
                <a:t>Fsin</a:t>
              </a:r>
              <a:r>
                <a:rPr lang="en-GB" sz="1800" dirty="0" err="1" smtClean="0">
                  <a:latin typeface="Symbol" pitchFamily="18" charset="2"/>
                </a:rPr>
                <a:t>q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5400000">
              <a:off x="4866419" y="3263063"/>
              <a:ext cx="819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 smtClean="0"/>
                <a:t>Fcos</a:t>
              </a:r>
              <a:r>
                <a:rPr lang="en-GB" sz="1800" dirty="0" err="1" smtClean="0">
                  <a:latin typeface="Symbol" pitchFamily="18" charset="2"/>
                </a:rPr>
                <a:t>q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355029" y="3667873"/>
            <a:ext cx="6578600" cy="921249"/>
          </a:xfrm>
          <a:prstGeom prst="roundRect">
            <a:avLst>
              <a:gd name="adj" fmla="val 28523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400" dirty="0" smtClean="0"/>
              <a:t> work done = force x distance moved      	          	</a:t>
            </a:r>
            <a:r>
              <a:rPr lang="en-GB" sz="2000" dirty="0" smtClean="0">
                <a:solidFill>
                  <a:srgbClr val="FFC000"/>
                </a:solidFill>
              </a:rPr>
              <a:t>(in the direction of the force)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Potential energy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25367" y="1430961"/>
            <a:ext cx="4734958" cy="1096482"/>
          </a:xfrm>
          <a:prstGeom prst="roundRect">
            <a:avLst>
              <a:gd name="adj" fmla="val 2852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400" dirty="0" smtClean="0"/>
              <a:t> </a:t>
            </a:r>
            <a:r>
              <a:rPr lang="en-GB" sz="2400" dirty="0" err="1" smtClean="0"/>
              <a:t>ΔE</a:t>
            </a:r>
            <a:r>
              <a:rPr lang="en-GB" sz="2400" baseline="-25000" dirty="0" err="1" smtClean="0"/>
              <a:t>grav</a:t>
            </a:r>
            <a:r>
              <a:rPr lang="en-GB" sz="2400" baseline="-25000" dirty="0" smtClean="0"/>
              <a:t>    </a:t>
            </a:r>
            <a:r>
              <a:rPr lang="en-GB" sz="2400" dirty="0" smtClean="0"/>
              <a:t>=    m g </a:t>
            </a:r>
            <a:r>
              <a:rPr lang="en-GB" sz="2400" dirty="0" err="1" smtClean="0"/>
              <a:t>Δh</a:t>
            </a:r>
            <a:r>
              <a:rPr lang="en-GB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95901" y="2650732"/>
            <a:ext cx="6154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solidFill>
                  <a:schemeClr val="tx2"/>
                </a:solidFill>
              </a:rPr>
              <a:t>Strictly, this is change in potential energy.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5785" y="3165580"/>
            <a:ext cx="6578600" cy="1096482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1800" dirty="0" smtClean="0"/>
              <a:t> This potential energy is released by an object doing work  on another object, or itself.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625011" y="4405901"/>
            <a:ext cx="6154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>
                <a:solidFill>
                  <a:srgbClr val="FF0000"/>
                </a:solidFill>
              </a:rPr>
              <a:t>Q1 &amp; 2, p41</a:t>
            </a: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Efficiency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54832" y="4068565"/>
            <a:ext cx="3400746" cy="511996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11138">
              <a:tabLst>
                <a:tab pos="1524000" algn="l"/>
                <a:tab pos="1973263" algn="l"/>
                <a:tab pos="2065338" algn="l"/>
              </a:tabLst>
            </a:pPr>
            <a:r>
              <a:rPr lang="en-GB" sz="2800" dirty="0" smtClean="0"/>
              <a:t>Q1-5, p48-49</a:t>
            </a:r>
            <a:endParaRPr lang="en-US" sz="2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385851" y="1451510"/>
            <a:ext cx="6578600" cy="1096482"/>
            <a:chOff x="416674" y="1430961"/>
            <a:chExt cx="6578600" cy="1096482"/>
          </a:xfrm>
        </p:grpSpPr>
        <p:sp>
          <p:nvSpPr>
            <p:cNvPr id="6" name="Rounded Rectangle 5"/>
            <p:cNvSpPr/>
            <p:nvPr/>
          </p:nvSpPr>
          <p:spPr>
            <a:xfrm>
              <a:off x="416674" y="1430961"/>
              <a:ext cx="6578600" cy="1096482"/>
            </a:xfrm>
            <a:prstGeom prst="roundRect">
              <a:avLst>
                <a:gd name="adj" fmla="val 28523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211138">
                <a:tabLst>
                  <a:tab pos="1524000" algn="l"/>
                  <a:tab pos="1973263" algn="l"/>
                  <a:tab pos="2065338" algn="l"/>
                </a:tabLst>
              </a:pPr>
              <a:r>
                <a:rPr lang="en-GB" sz="2000" dirty="0" smtClean="0"/>
                <a:t>        efficiency   =         useful energy out         </a:t>
              </a:r>
            </a:p>
            <a:p>
              <a:pPr algn="ctr" defTabSz="211138">
                <a:tabLst>
                  <a:tab pos="1524000" algn="l"/>
                  <a:tab pos="1973263" algn="l"/>
                  <a:tab pos="2065338" algn="l"/>
                </a:tabLst>
              </a:pPr>
              <a:endParaRPr lang="en-US" sz="20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0800000" flipV="1">
              <a:off x="3082792" y="1993187"/>
              <a:ext cx="3420750" cy="75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958956" y="2034283"/>
              <a:ext cx="36884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chemeClr val="bg1"/>
                  </a:solidFill>
                </a:rPr>
                <a:t>total work done or energy in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35000" y="1562100"/>
            <a:ext cx="3048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 smtClean="0"/>
              <a:t>Transformation</a:t>
            </a:r>
          </a:p>
          <a:p>
            <a:endParaRPr lang="en-GB" sz="2400" dirty="0" smtClean="0"/>
          </a:p>
          <a:p>
            <a:r>
              <a:rPr lang="en-GB" sz="2400" dirty="0" smtClean="0"/>
              <a:t>Transfer</a:t>
            </a:r>
          </a:p>
          <a:p>
            <a:endParaRPr lang="en-US" sz="2400" dirty="0" smtClean="0"/>
          </a:p>
          <a:p>
            <a:r>
              <a:rPr lang="en-GB" sz="2400" dirty="0" smtClean="0"/>
              <a:t>Work</a:t>
            </a:r>
          </a:p>
          <a:p>
            <a:endParaRPr lang="en-US" sz="2400" dirty="0" smtClean="0"/>
          </a:p>
          <a:p>
            <a:r>
              <a:rPr lang="en-GB" sz="2400" dirty="0" smtClean="0"/>
              <a:t>Watts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260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 smtClean="0"/>
              <a:t>Key words </a:t>
            </a:r>
            <a:r>
              <a:rPr lang="en-GB" sz="1800" u="sng" dirty="0" smtClean="0"/>
              <a:t>you should now recognise...</a:t>
            </a:r>
            <a:endParaRPr lang="en-US" sz="1800" u="sng" dirty="0"/>
          </a:p>
        </p:txBody>
      </p:sp>
      <p:sp>
        <p:nvSpPr>
          <p:cNvPr id="4" name="Rectangle 3"/>
          <p:cNvSpPr/>
          <p:nvPr/>
        </p:nvSpPr>
        <p:spPr>
          <a:xfrm>
            <a:off x="3657600" y="1548368"/>
            <a:ext cx="36576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Kinetic </a:t>
            </a:r>
            <a:r>
              <a:rPr lang="en-GB" sz="2400" dirty="0" smtClean="0"/>
              <a:t>energy</a:t>
            </a:r>
          </a:p>
          <a:p>
            <a:endParaRPr lang="en-US" sz="2400" dirty="0" smtClean="0"/>
          </a:p>
          <a:p>
            <a:r>
              <a:rPr lang="en-GB" sz="2400" dirty="0" smtClean="0"/>
              <a:t>Potential </a:t>
            </a:r>
          </a:p>
          <a:p>
            <a:endParaRPr lang="en-US" sz="2400" dirty="0" smtClean="0"/>
          </a:p>
          <a:p>
            <a:r>
              <a:rPr lang="en-GB" sz="2400" dirty="0" smtClean="0"/>
              <a:t>efficiency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247</Words>
  <Application>Microsoft Office PowerPoint</Application>
  <PresentationFormat>Custom</PresentationFormat>
  <Paragraphs>66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219</cp:revision>
  <dcterms:created xsi:type="dcterms:W3CDTF">2008-08-30T18:16:19Z</dcterms:created>
  <dcterms:modified xsi:type="dcterms:W3CDTF">2008-10-13T18:21:22Z</dcterms:modified>
</cp:coreProperties>
</file>